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3"/>
  </p:notesMasterIdLst>
  <p:handoutMasterIdLst>
    <p:handoutMasterId r:id="rId34"/>
  </p:handoutMasterIdLst>
  <p:sldIdLst>
    <p:sldId id="256" r:id="rId8"/>
    <p:sldId id="1749" r:id="rId9"/>
    <p:sldId id="1751" r:id="rId10"/>
    <p:sldId id="1752" r:id="rId11"/>
    <p:sldId id="1753" r:id="rId12"/>
    <p:sldId id="1754" r:id="rId13"/>
    <p:sldId id="1755" r:id="rId14"/>
    <p:sldId id="1756" r:id="rId15"/>
    <p:sldId id="1757" r:id="rId16"/>
    <p:sldId id="1758" r:id="rId17"/>
    <p:sldId id="1759" r:id="rId18"/>
    <p:sldId id="1774" r:id="rId19"/>
    <p:sldId id="1760" r:id="rId20"/>
    <p:sldId id="1761" r:id="rId21"/>
    <p:sldId id="1762" r:id="rId22"/>
    <p:sldId id="1763" r:id="rId23"/>
    <p:sldId id="1764" r:id="rId24"/>
    <p:sldId id="1765" r:id="rId25"/>
    <p:sldId id="1766" r:id="rId26"/>
    <p:sldId id="1775" r:id="rId27"/>
    <p:sldId id="1767" r:id="rId28"/>
    <p:sldId id="1768" r:id="rId29"/>
    <p:sldId id="1770" r:id="rId30"/>
    <p:sldId id="1771" r:id="rId31"/>
    <p:sldId id="1773" r:id="rId32"/>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0" id="{82884CC8-64E1-4CFE-9ADB-320B37E0B1C6}">
          <p14:sldIdLst>
            <p14:sldId id="256"/>
            <p14:sldId id="1749"/>
            <p14:sldId id="1751"/>
            <p14:sldId id="1752"/>
            <p14:sldId id="1753"/>
            <p14:sldId id="1754"/>
            <p14:sldId id="1755"/>
            <p14:sldId id="1756"/>
            <p14:sldId id="1757"/>
            <p14:sldId id="1758"/>
            <p14:sldId id="1759"/>
            <p14:sldId id="1774"/>
            <p14:sldId id="1760"/>
            <p14:sldId id="1761"/>
            <p14:sldId id="1762"/>
            <p14:sldId id="1763"/>
            <p14:sldId id="1764"/>
            <p14:sldId id="1765"/>
            <p14:sldId id="1766"/>
            <p14:sldId id="1775"/>
            <p14:sldId id="1767"/>
            <p14:sldId id="1768"/>
            <p14:sldId id="1770"/>
            <p14:sldId id="1771"/>
            <p14:sldId id="17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F3750-2601-4ACB-8E57-36A6992BF184}" v="6" dt="2021-03-24T21:49:47.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1" autoAdjust="0"/>
    <p:restoredTop sz="76841" autoAdjust="0"/>
  </p:normalViewPr>
  <p:slideViewPr>
    <p:cSldViewPr snapToGrid="0">
      <p:cViewPr varScale="1">
        <p:scale>
          <a:sx n="50" d="100"/>
          <a:sy n="50" d="100"/>
        </p:scale>
        <p:origin x="496"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1:49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1:48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Uncover additional data insights through the use of AI visuals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Clustering allows you to identify a segment (cluster) of data that is similar to each other but very dissimilar to the rest of the data. The process of clustering is different to that of grouping, which you did earlier.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BI clustering feature allows you to quickly find groups of similar data points in a subset of your data. It analyzes your dataset to identify similarities and dissimilarities in the attribute values, then it separates the data that has similarities into a subset of the data. These subsets of data are referred to as clusters.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the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 to your report, then add the required fields to the visual.</a:t>
            </a:r>
          </a:p>
          <a:p>
            <a:pPr marL="171450" indent="-171450" algn="l">
              <a:buFont typeface="Arial" panose="020B0604020202020204" pitchFamily="34" charset="0"/>
              <a:buChar char="•"/>
            </a:pPr>
            <a:r>
              <a:rPr lang="en-US" b="0" i="0" dirty="0">
                <a:effectLst/>
                <a:latin typeface="Segoe UI" panose="020B0502040204020203" pitchFamily="34" charset="0"/>
              </a:rPr>
              <a:t>To apply clustering to your scatter chart, select </a:t>
            </a:r>
            <a:r>
              <a:rPr lang="en-US" b="1" i="0" dirty="0">
                <a:effectLst/>
                <a:latin typeface="Segoe UI" panose="020B0502040204020203" pitchFamily="34" charset="0"/>
              </a:rPr>
              <a:t>More options</a:t>
            </a:r>
            <a:r>
              <a:rPr lang="en-US" b="0" i="0" dirty="0">
                <a:effectLst/>
                <a:latin typeface="Segoe UI" panose="020B0502040204020203" pitchFamily="34" charset="0"/>
              </a:rPr>
              <a:t> (...) in the top right corner of the visual, and then select </a:t>
            </a:r>
            <a:r>
              <a:rPr lang="en-US" b="1" i="0" dirty="0">
                <a:effectLst/>
                <a:latin typeface="Segoe UI" panose="020B0502040204020203" pitchFamily="34" charset="0"/>
              </a:rPr>
              <a:t>Automatically find clusters</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On the </a:t>
            </a:r>
            <a:r>
              <a:rPr lang="en-US" b="1" i="0" dirty="0">
                <a:effectLst/>
                <a:latin typeface="Segoe UI" panose="020B0502040204020203" pitchFamily="34" charset="0"/>
              </a:rPr>
              <a:t>Clusters</a:t>
            </a:r>
            <a:r>
              <a:rPr lang="en-US" b="0" i="0" dirty="0">
                <a:effectLst/>
                <a:latin typeface="Segoe UI" panose="020B0502040204020203" pitchFamily="34" charset="0"/>
              </a:rPr>
              <a:t> window that displays, you can edit the default name, field and description, if required.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1" i="0" dirty="0">
                <a:effectLst/>
                <a:latin typeface="Segoe UI" panose="020B0502040204020203" pitchFamily="34" charset="0"/>
              </a:rPr>
              <a:t>NOTE</a:t>
            </a:r>
            <a:r>
              <a:rPr lang="en-US" b="0" i="0" dirty="0">
                <a:effectLst/>
                <a:latin typeface="Segoe UI" panose="020B0502040204020203" pitchFamily="34" charset="0"/>
              </a:rPr>
              <a:t>: Leaving the </a:t>
            </a:r>
            <a:r>
              <a:rPr lang="en-US" b="1" i="0" dirty="0">
                <a:effectLst/>
                <a:latin typeface="Segoe UI" panose="020B0502040204020203" pitchFamily="34" charset="0"/>
              </a:rPr>
              <a:t>Number of clusters</a:t>
            </a:r>
            <a:r>
              <a:rPr lang="en-US" b="0" i="0" dirty="0">
                <a:effectLst/>
                <a:latin typeface="Segoe UI" panose="020B0502040204020203" pitchFamily="34" charset="0"/>
              </a:rPr>
              <a:t> box is blank means Power BI automatically finds the number of clusters it thinks makes the most sense with your data.</a:t>
            </a:r>
          </a:p>
          <a:p>
            <a:endParaRPr lang="en-US" dirty="0"/>
          </a:p>
          <a:p>
            <a:r>
              <a:rPr lang="en-US" b="0" i="0" dirty="0">
                <a:effectLst/>
                <a:latin typeface="Segoe UI" panose="020B0502040204020203" pitchFamily="34" charset="0"/>
              </a:rPr>
              <a:t>The new cluster field is added to your scatter chart's legend field well bucket, which you can now use as a source of cross highlighting like any other legend field. You can also find it in your field list and use it in new visuals, just like any other field.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in Power BI lets you explore your data in your own words, by allowing you to ask natural language questions, and then answering those questions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ability to ask questions is valuable to both you, as the report author, and your report users. It gives you ideas for the type of visuals you can display in your report, and lets you quickly add those visuals. It gives your report users an effective tool they can use to get quick answers to their questions about the data, independently. This self-help aspect to Power BI saves time for everyone involved.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records all of the questions that are asked, and you can use this information to set up the </a:t>
            </a:r>
            <a:r>
              <a:rPr lang="en-US" b="1" i="0" dirty="0">
                <a:effectLst/>
                <a:latin typeface="Segoe UI" panose="020B0502040204020203" pitchFamily="34" charset="0"/>
              </a:rPr>
              <a:t>Q&amp;A</a:t>
            </a:r>
            <a:r>
              <a:rPr lang="en-US" b="0" i="0" dirty="0">
                <a:effectLst/>
                <a:latin typeface="Segoe UI" panose="020B0502040204020203" pitchFamily="34" charset="0"/>
              </a:rPr>
              <a:t> feature to be more effective. When the </a:t>
            </a:r>
            <a:r>
              <a:rPr lang="en-US" b="1" i="0" dirty="0">
                <a:effectLst/>
                <a:latin typeface="Segoe UI" panose="020B0502040204020203" pitchFamily="34" charset="0"/>
              </a:rPr>
              <a:t>Q&amp;A</a:t>
            </a:r>
            <a:r>
              <a:rPr lang="en-US" b="0" i="0" dirty="0">
                <a:effectLst/>
                <a:latin typeface="Segoe UI" panose="020B0502040204020203" pitchFamily="34" charset="0"/>
              </a:rPr>
              <a:t> feature answers so many questions, you'll have less people coming directly to you looking for those answers.</a:t>
            </a:r>
          </a:p>
          <a:p>
            <a:endParaRPr lang="en-US" b="0" i="0" dirty="0">
              <a:solidFill>
                <a:srgbClr val="D4D4D4"/>
              </a:solidFill>
              <a:effectLst/>
              <a:latin typeface="-apple-system"/>
            </a:endParaRPr>
          </a:p>
          <a:p>
            <a:r>
              <a:rPr lang="en-US" b="1" i="0" dirty="0">
                <a:solidFill>
                  <a:srgbClr val="D4D4D4"/>
                </a:solidFill>
                <a:effectLst/>
                <a:latin typeface="-apple-system"/>
              </a:rPr>
              <a:t>Set up the Q&amp;A Feature:</a:t>
            </a:r>
          </a:p>
          <a:p>
            <a:pPr marL="171450" indent="-171450">
              <a:buFont typeface="Arial" panose="020B0604020202020204" pitchFamily="34" charset="0"/>
              <a:buChar char="•"/>
            </a:pPr>
            <a:r>
              <a:rPr lang="en-US" b="0" i="0" dirty="0">
                <a:effectLst/>
                <a:latin typeface="Segoe UI" panose="020B0502040204020203" pitchFamily="34" charset="0"/>
              </a:rPr>
              <a:t>You can set up the underlying Q&amp;A feature so that it becomes better at answering questions about your data. You basically teach the </a:t>
            </a:r>
            <a:r>
              <a:rPr lang="en-US" b="1" i="0" dirty="0">
                <a:effectLst/>
                <a:latin typeface="Segoe UI" panose="020B0502040204020203" pitchFamily="34" charset="0"/>
              </a:rPr>
              <a:t>Q&amp;A</a:t>
            </a:r>
            <a:r>
              <a:rPr lang="en-US" b="0" i="0" dirty="0">
                <a:effectLst/>
                <a:latin typeface="Segoe UI" panose="020B0502040204020203" pitchFamily="34" charset="0"/>
              </a:rPr>
              <a:t> feature to understand people better.</a:t>
            </a:r>
          </a:p>
          <a:p>
            <a:pPr marL="171450" indent="-171450">
              <a:buFont typeface="Arial" panose="020B0604020202020204" pitchFamily="34" charset="0"/>
              <a:buChar char="•"/>
            </a:pPr>
            <a:r>
              <a:rPr lang="en-US" b="0" i="0" dirty="0">
                <a:effectLst/>
                <a:latin typeface="Segoe UI" panose="020B0502040204020203" pitchFamily="34" charset="0"/>
              </a:rPr>
              <a:t>Proactively monitor and review the questions that are coming through from users, then and address misunderstandings or common typos.</a:t>
            </a:r>
          </a:p>
          <a:p>
            <a:pPr marL="171450" indent="-171450">
              <a:buFont typeface="Arial" panose="020B0604020202020204" pitchFamily="34" charset="0"/>
              <a:buChar char="•"/>
            </a:pPr>
            <a:r>
              <a:rPr lang="en-US" b="0" i="0" dirty="0">
                <a:effectLst/>
                <a:latin typeface="Segoe UI" panose="020B0502040204020203" pitchFamily="34" charset="0"/>
              </a:rPr>
              <a:t>Manage the key terms associated with your data, so you can add a library of synonyms that may be used by different users across the organization when asking questions about the data.</a:t>
            </a:r>
          </a:p>
          <a:p>
            <a:pPr marL="171450" indent="-171450">
              <a:buFont typeface="Arial" panose="020B0604020202020204" pitchFamily="34" charset="0"/>
              <a:buChar char="•"/>
            </a:pPr>
            <a:r>
              <a:rPr lang="en-US" b="0" i="0" dirty="0">
                <a:effectLst/>
                <a:latin typeface="Segoe UI" panose="020B0502040204020203" pitchFamily="34" charset="0"/>
              </a:rPr>
              <a:t>Fine-tune the </a:t>
            </a:r>
            <a:r>
              <a:rPr lang="en-US" b="1" i="0" dirty="0">
                <a:effectLst/>
                <a:latin typeface="Segoe UI" panose="020B0502040204020203" pitchFamily="34" charset="0"/>
              </a:rPr>
              <a:t>Q&amp;A</a:t>
            </a:r>
            <a:r>
              <a:rPr lang="en-US" b="0" i="0" dirty="0">
                <a:effectLst/>
                <a:latin typeface="Segoe UI" panose="020B0502040204020203" pitchFamily="34" charset="0"/>
              </a:rPr>
              <a:t> feature, so it provides better answers to your organization's questions.</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D4D4D4"/>
                </a:solidFill>
                <a:effectLst/>
                <a:latin typeface="-apple-system"/>
              </a:rPr>
              <a:t>Build visuals with the Q&amp;A feature:</a:t>
            </a:r>
          </a:p>
          <a:p>
            <a:r>
              <a:rPr lang="en-US" b="0" i="0" dirty="0">
                <a:effectLst/>
                <a:latin typeface="Segoe UI" panose="020B0502040204020203" pitchFamily="34" charset="0"/>
              </a:rPr>
              <a:t>When Power BI answers a question and you find the visual result interesting or helpful, you can add it as a standard visual on your report.</a:t>
            </a:r>
          </a:p>
          <a:p>
            <a:endParaRPr lang="en-US" b="0" i="0" dirty="0">
              <a:effectLst/>
              <a:latin typeface="Segoe UI" panose="020B0502040204020203" pitchFamily="34" charset="0"/>
            </a:endParaRPr>
          </a:p>
          <a:p>
            <a:r>
              <a:rPr lang="en-US" b="0" i="0" dirty="0">
                <a:effectLst/>
                <a:latin typeface="Segoe UI" panose="020B0502040204020203" pitchFamily="34" charset="0"/>
              </a:rPr>
              <a:t>To turn a Q&amp;A result into a standard visual, click the icon next to the question box.</a:t>
            </a:r>
          </a:p>
          <a:p>
            <a:endParaRPr lang="en-US" b="0" i="0" dirty="0">
              <a:effectLst/>
              <a:latin typeface="Segoe UI" panose="020B0502040204020203" pitchFamily="34" charset="0"/>
            </a:endParaRPr>
          </a:p>
          <a:p>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is unique in that it does not require knowledge of Power BI to use the visual, users simply have to ask their question and they too can create insightful visuals.</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allows you to connect to a collection of pre-trained machine learning models that you can apply to your data, to enhance your data preparation efforts.</a:t>
            </a:r>
          </a:p>
          <a:p>
            <a:endParaRPr lang="en-US" b="0" i="0" dirty="0">
              <a:effectLst/>
              <a:latin typeface="Segoe UI" panose="020B0502040204020203" pitchFamily="34" charset="0"/>
            </a:endParaRPr>
          </a:p>
          <a:p>
            <a:r>
              <a:rPr lang="en-US" b="0" i="0" dirty="0">
                <a:solidFill>
                  <a:srgbClr val="171717"/>
                </a:solidFill>
                <a:effectLst/>
                <a:latin typeface="Segoe UI" panose="020B0502040204020203" pitchFamily="34" charset="0"/>
              </a:rPr>
              <a:t>AI Insights is accessed in the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 and its associated features and functions are accessed through the </a:t>
            </a:r>
            <a:r>
              <a:rPr lang="en-US" b="1" i="0" dirty="0">
                <a:solidFill>
                  <a:srgbClr val="171717"/>
                </a:solidFill>
                <a:effectLst/>
                <a:latin typeface="Segoe UI" panose="020B0502040204020203" pitchFamily="34" charset="0"/>
              </a:rPr>
              <a:t>Home</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Add Column</a:t>
            </a:r>
            <a:r>
              <a:rPr lang="en-US" b="0" i="0" dirty="0">
                <a:solidFill>
                  <a:srgbClr val="171717"/>
                </a:solidFill>
                <a:effectLst/>
                <a:latin typeface="Segoe UI" panose="020B0502040204020203" pitchFamily="34" charset="0"/>
              </a:rPr>
              <a:t> tabs in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Text Analytics and Vision in Power BI, you can apply different algorithms from Azure Cognitive Services to enrich your data in Power Query. The services that are supported today are the following:</a:t>
            </a:r>
          </a:p>
          <a:p>
            <a:pPr algn="l"/>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Sentiment Analysis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Key Phrase Extraction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Language Detection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Image Tagging</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Premium capacity is required to use the </a:t>
            </a:r>
            <a:r>
              <a:rPr lang="en-US" b="1" i="0" dirty="0">
                <a:effectLst/>
                <a:latin typeface="Segoe UI" panose="020B0502040204020203" pitchFamily="34" charset="0"/>
              </a:rPr>
              <a:t>Text Analytics</a:t>
            </a:r>
            <a:r>
              <a:rPr lang="en-US" b="0" i="0" dirty="0">
                <a:effectLst/>
                <a:latin typeface="Segoe UI" panose="020B0502040204020203" pitchFamily="34" charset="0"/>
              </a:rPr>
              <a:t> and </a:t>
            </a:r>
            <a:r>
              <a:rPr lang="en-US" b="1" i="0" dirty="0">
                <a:effectLst/>
                <a:latin typeface="Segoe UI" panose="020B0502040204020203" pitchFamily="34" charset="0"/>
              </a:rPr>
              <a:t>Vision</a:t>
            </a:r>
            <a:r>
              <a:rPr lang="en-US" b="0" i="0" dirty="0">
                <a:effectLst/>
                <a:latin typeface="Segoe UI" panose="020B0502040204020203" pitchFamily="34" charset="0"/>
              </a:rPr>
              <a:t> options.</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If you do not see these options, you need to enable 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in the Power BI Desktop settings. Go to </a:t>
            </a:r>
            <a:r>
              <a:rPr lang="en-US" b="1" i="0" dirty="0">
                <a:effectLst/>
                <a:latin typeface="Segoe UI" panose="020B0502040204020203" pitchFamily="34" charset="0"/>
              </a:rPr>
              <a:t>File</a:t>
            </a:r>
            <a:r>
              <a:rPr lang="en-US" b="0" i="0" dirty="0">
                <a:effectLst/>
                <a:latin typeface="Segoe UI" panose="020B0502040204020203" pitchFamily="34" charset="0"/>
              </a:rPr>
              <a:t> &gt; </a:t>
            </a:r>
            <a:r>
              <a:rPr lang="en-US" b="1" i="0" dirty="0">
                <a:effectLst/>
                <a:latin typeface="Segoe UI" panose="020B0502040204020203" pitchFamily="34" charset="0"/>
              </a:rPr>
              <a:t>Options and Settings</a:t>
            </a:r>
            <a:r>
              <a:rPr lang="en-US" b="0" i="0" dirty="0">
                <a:effectLst/>
                <a:latin typeface="Segoe UI" panose="020B0502040204020203" pitchFamily="34" charset="0"/>
              </a:rPr>
              <a:t> &gt; </a:t>
            </a:r>
            <a:r>
              <a:rPr lang="en-US" b="1" i="0" dirty="0">
                <a:effectLst/>
                <a:latin typeface="Segoe UI" panose="020B0502040204020203" pitchFamily="34" charset="0"/>
              </a:rPr>
              <a:t>Options</a:t>
            </a:r>
            <a:r>
              <a:rPr lang="en-US" b="0" i="0" dirty="0">
                <a:effectLst/>
                <a:latin typeface="Segoe UI" panose="020B0502040204020203" pitchFamily="34" charset="0"/>
              </a:rPr>
              <a:t>. In the </a:t>
            </a:r>
            <a:r>
              <a:rPr lang="en-US" b="1" i="0" dirty="0">
                <a:effectLst/>
                <a:latin typeface="Segoe UI" panose="020B0502040204020203" pitchFamily="34" charset="0"/>
              </a:rPr>
              <a:t>Global</a:t>
            </a:r>
            <a:r>
              <a:rPr lang="en-US" b="0" i="0" dirty="0">
                <a:effectLst/>
                <a:latin typeface="Segoe UI" panose="020B0502040204020203" pitchFamily="34" charset="0"/>
              </a:rPr>
              <a:t> options list, select </a:t>
            </a:r>
            <a:r>
              <a:rPr lang="en-US" b="1" i="0" dirty="0">
                <a:effectLst/>
                <a:latin typeface="Segoe UI" panose="020B0502040204020203" pitchFamily="34" charset="0"/>
              </a:rPr>
              <a:t>Preview Features</a:t>
            </a:r>
            <a:r>
              <a:rPr lang="en-US" b="0" i="0" dirty="0">
                <a:effectLst/>
                <a:latin typeface="Segoe UI" panose="020B0502040204020203" pitchFamily="34" charset="0"/>
              </a:rPr>
              <a:t>, then select the check box for the </a:t>
            </a:r>
            <a:r>
              <a:rPr lang="en-US" b="1" i="0" dirty="0">
                <a:effectLst/>
                <a:latin typeface="Segoe UI" panose="020B0502040204020203" pitchFamily="34" charset="0"/>
              </a:rPr>
              <a:t>AI Insights function browser</a:t>
            </a:r>
            <a:r>
              <a:rPr lang="en-US" b="0" i="0" dirty="0">
                <a:effectLst/>
                <a:latin typeface="Segoe UI" panose="020B0502040204020203" pitchFamily="34" charset="0"/>
              </a:rPr>
              <a:t> option, and then select </a:t>
            </a:r>
            <a:r>
              <a:rPr lang="en-US" b="1" i="0" dirty="0">
                <a:effectLst/>
                <a:latin typeface="Segoe UI" panose="020B0502040204020203" pitchFamily="34" charset="0"/>
              </a:rPr>
              <a:t>OK</a:t>
            </a:r>
            <a:r>
              <a:rPr lang="en-US" b="0" i="0" dirty="0">
                <a:effectLst/>
                <a:latin typeface="Segoe UI" panose="020B0502040204020203" pitchFamily="34" charset="0"/>
              </a:rPr>
              <a:t>.</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helps you understand the factors that are affecting a specific metric. It analyzes your data for you, ranks the factors that matter, and then displays those factors as key influencers. It also helps you to contrast the relative importance of these factors. This means that not only can you build your visuals, but you can also understand what factors impact those visuals, and why the visuals look the way they do.</a:t>
            </a:r>
          </a:p>
          <a:p>
            <a:endParaRPr lang="en-US" b="0" i="0" dirty="0">
              <a:effectLst/>
              <a:latin typeface="Segoe UI" panose="020B0502040204020203" pitchFamily="34" charset="0"/>
            </a:endParaRPr>
          </a:p>
          <a:p>
            <a:r>
              <a:rPr lang="en-US" b="0" i="0" dirty="0">
                <a:effectLst/>
                <a:latin typeface="Segoe UI" panose="020B0502040204020203" pitchFamily="34" charset="0"/>
              </a:rPr>
              <a:t>To establish the key influencers, first add 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Key Influencers</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populate the visual with the metrics you want to measure. The visual updates according to the fields you added, then shows the influence those fields have on your data.</a:t>
            </a:r>
          </a:p>
          <a:p>
            <a:endParaRPr lang="en-US" b="0" i="0" dirty="0">
              <a:effectLst/>
              <a:latin typeface="Segoe UI" panose="020B0502040204020203" pitchFamily="34" charset="0"/>
            </a:endParaRPr>
          </a:p>
          <a:p>
            <a:r>
              <a:rPr lang="en-US" b="0" i="0" dirty="0">
                <a:effectLst/>
                <a:latin typeface="Segoe UI" panose="020B0502040204020203" pitchFamily="34" charset="0"/>
              </a:rPr>
              <a:t>You can now use the "</a:t>
            </a:r>
            <a:r>
              <a:rPr lang="en-US" b="1" i="0" dirty="0">
                <a:effectLst/>
                <a:latin typeface="Segoe UI" panose="020B0502040204020203" pitchFamily="34" charset="0"/>
              </a:rPr>
              <a:t>What influences</a:t>
            </a:r>
            <a:r>
              <a:rPr lang="en-US" b="0" i="0" dirty="0">
                <a:effectLst/>
                <a:latin typeface="Segoe UI" panose="020B0502040204020203" pitchFamily="34" charset="0"/>
              </a:rPr>
              <a:t>..." drop-down list to see what caused the data to </a:t>
            </a:r>
            <a:r>
              <a:rPr lang="en-US" b="1" i="0" dirty="0">
                <a:effectLst/>
                <a:latin typeface="Segoe UI" panose="020B0502040204020203" pitchFamily="34" charset="0"/>
              </a:rPr>
              <a:t>decrease or increase</a:t>
            </a:r>
            <a:r>
              <a:rPr lang="en-US" b="0" i="0" dirty="0">
                <a:effectLst/>
                <a:latin typeface="Segoe UI" panose="020B0502040204020203" pitchFamily="34" charset="0"/>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automatically aggregates your data and lets you drill down into your dimensions, so you can view your data across multiple dimensions. Because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is an AI visual, you can use it for improvised exploration and conducting root cause analysis.</a:t>
            </a:r>
          </a:p>
          <a:p>
            <a:endParaRPr lang="en-US" b="0" i="0" dirty="0">
              <a:effectLst/>
              <a:latin typeface="Segoe UI" panose="020B0502040204020203" pitchFamily="34" charset="0"/>
            </a:endParaRPr>
          </a:p>
          <a:p>
            <a:r>
              <a:rPr lang="en-US" b="0" i="0" dirty="0">
                <a:effectLst/>
                <a:latin typeface="Segoe UI" panose="020B0502040204020203" pitchFamily="34" charset="0"/>
              </a:rPr>
              <a:t>Add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in the </a:t>
            </a:r>
            <a:r>
              <a:rPr lang="en-US" b="1" i="0" dirty="0">
                <a:effectLst/>
                <a:latin typeface="Segoe UI" panose="020B0502040204020203" pitchFamily="34" charset="0"/>
              </a:rPr>
              <a:t>Analyze</a:t>
            </a:r>
            <a:r>
              <a:rPr lang="en-US" b="0" i="0" dirty="0">
                <a:effectLst/>
                <a:latin typeface="Segoe UI" panose="020B0502040204020203" pitchFamily="34" charset="0"/>
              </a:rPr>
              <a:t> field well, add the measure or aggregate you want to analyze, and the </a:t>
            </a:r>
            <a:r>
              <a:rPr lang="en-US" b="1" i="0" dirty="0">
                <a:effectLst/>
                <a:latin typeface="Segoe UI" panose="020B0502040204020203" pitchFamily="34" charset="0"/>
              </a:rPr>
              <a:t>Explain By</a:t>
            </a:r>
            <a:r>
              <a:rPr lang="en-US" b="0" i="0" dirty="0">
                <a:effectLst/>
                <a:latin typeface="Segoe UI" panose="020B0502040204020203" pitchFamily="34" charset="0"/>
              </a:rPr>
              <a:t> field well, add the dimension(s) that you want to drill down into. The visual updates according to the fields you added, and displays the analysis summary result.</a:t>
            </a:r>
          </a:p>
          <a:p>
            <a:endParaRPr lang="en-US" b="0" i="0" dirty="0">
              <a:effectLst/>
              <a:latin typeface="Segoe UI" panose="020B0502040204020203" pitchFamily="34" charset="0"/>
            </a:endParaRPr>
          </a:p>
          <a:p>
            <a:r>
              <a:rPr lang="en-US" b="0" i="0" dirty="0">
                <a:effectLst/>
                <a:latin typeface="Segoe UI" panose="020B0502040204020203" pitchFamily="34" charset="0"/>
              </a:rPr>
              <a:t>At the top of the list of dimensions you added, you'll see two additional options, marked with lightbulb icons. These options are referred to as </a:t>
            </a:r>
            <a:r>
              <a:rPr lang="en-US" b="0" i="1" dirty="0">
                <a:effectLst/>
                <a:latin typeface="Segoe UI" panose="020B0502040204020203" pitchFamily="34" charset="0"/>
              </a:rPr>
              <a:t>AI Splits</a:t>
            </a:r>
            <a:r>
              <a:rPr lang="en-US" b="0" i="0" dirty="0">
                <a:effectLst/>
                <a:latin typeface="Segoe UI" panose="020B0502040204020203" pitchFamily="34" charset="0"/>
              </a:rPr>
              <a:t> and they'll find high and low values in the data automatically. The AI Splits work by considering all of the available fields and determining which one to drill into to get the highest/lowest value of the measure being analyzed. You can use the results of these splits to find out where you should look next in the data.</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How to uncover additional data insights through the use of AI visuals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90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1. Insert the page title here along with the url to other Microsoft resources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is often intertwined with statistics, for statistics are one way in which you can explore your data. Statistics show you the distribution of your data, and help you to identify key takeaways and trends, and see if there are any outliers.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statistical summary is the information that provides a quick and simple description of your data. Power BI has many functions that help you to carry out a statistical analysis, such as Data Analysis Expressions (DAX) functions, visuals such as histograms and bell curves, advanced analytics visuals, and statistical programming languages such as Python and 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Exploring the statistical summary gives the end-user a high-level view of the available data, where they can see clusters, patterns on behavioral data, data averages and more. They can gain insights about their data that will drive business decisions.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Critical statistical functionality in Power BI include:</a:t>
            </a:r>
          </a:p>
          <a:p>
            <a:endParaRPr lang="en-US" dirty="0"/>
          </a:p>
          <a:p>
            <a:pPr marL="171450" indent="-171450">
              <a:buFont typeface="Arial" panose="020B0604020202020204" pitchFamily="34" charset="0"/>
              <a:buChar char="•"/>
            </a:pPr>
            <a:r>
              <a:rPr lang="en-US" b="1" dirty="0"/>
              <a:t>Statistical Functions</a:t>
            </a:r>
            <a:r>
              <a:rPr lang="en-US" dirty="0"/>
              <a:t>: </a:t>
            </a:r>
            <a:r>
              <a:rPr lang="en-US" b="0" i="0" dirty="0">
                <a:effectLst/>
                <a:latin typeface="Segoe UI" panose="020B0502040204020203" pitchFamily="34" charset="0"/>
              </a:rPr>
              <a:t> DAX functions that you can use to get quick statistics based on your data. You can access these quick functions by right-clicking on value field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a:t>
            </a:r>
            <a:endParaRPr lang="en-US" dirty="0"/>
          </a:p>
          <a:p>
            <a:pPr marL="171450" indent="-171450">
              <a:buFont typeface="Arial" panose="020B0604020202020204" pitchFamily="34" charset="0"/>
              <a:buChar char="•"/>
            </a:pPr>
            <a:r>
              <a:rPr lang="en-US" b="1" dirty="0"/>
              <a:t>Histograms</a:t>
            </a:r>
            <a:r>
              <a:rPr lang="en-US" dirty="0"/>
              <a:t>: A representation of data points into ranges. </a:t>
            </a:r>
            <a:r>
              <a:rPr lang="en-US" b="0" i="0" dirty="0">
                <a:effectLst/>
                <a:latin typeface="Segoe UI" panose="020B0502040204020203" pitchFamily="34" charset="0"/>
              </a:rPr>
              <a:t>Histograms and bell curves are the most common way to display statistics about your data sets.</a:t>
            </a:r>
            <a:endParaRPr lang="en-US" dirty="0"/>
          </a:p>
          <a:p>
            <a:pPr marL="171450" indent="-171450">
              <a:buFont typeface="Arial" panose="020B0604020202020204" pitchFamily="34" charset="0"/>
              <a:buChar char="•"/>
            </a:pPr>
            <a:r>
              <a:rPr lang="en-US" b="1" dirty="0"/>
              <a:t>Top N analysis</a:t>
            </a:r>
            <a:r>
              <a:rPr lang="en-US" dirty="0"/>
              <a:t>: </a:t>
            </a:r>
            <a:r>
              <a:rPr lang="en-US" b="0" i="0" dirty="0">
                <a:effectLst/>
                <a:latin typeface="Segoe UI" panose="020B0502040204020203" pitchFamily="34" charset="0"/>
              </a:rPr>
              <a:t>The TOPN DAX function returns the top N rows of a specified table. The top N analysis is a great way to present data that might be important, such as the top 10 lists.</a:t>
            </a:r>
            <a:endParaRPr lang="en-US" dirty="0"/>
          </a:p>
          <a:p>
            <a:pPr marL="171450" indent="-171450">
              <a:buFont typeface="Arial" panose="020B0604020202020204" pitchFamily="34" charset="0"/>
              <a:buChar char="•"/>
            </a:pPr>
            <a:r>
              <a:rPr lang="en-US" b="1" dirty="0"/>
              <a:t>Q&amp;A visual</a:t>
            </a:r>
            <a:r>
              <a:rPr lang="en-US" dirty="0"/>
              <a:t>: </a:t>
            </a:r>
            <a:r>
              <a:rPr lang="en-US" b="0" i="0" dirty="0">
                <a:effectLst/>
                <a:latin typeface="Segoe UI" panose="020B0502040204020203" pitchFamily="34" charset="0"/>
              </a:rPr>
              <a:t>The Q&amp;A visual is an effective tool, as it allows users to quickly get answers about the data independently, which saves time for everyone involved.</a:t>
            </a:r>
          </a:p>
          <a:p>
            <a:pPr marL="171450" indent="-171450">
              <a:buFont typeface="Arial" panose="020B0604020202020204" pitchFamily="34" charset="0"/>
              <a:buChar char="•"/>
            </a:pPr>
            <a:r>
              <a:rPr lang="en-US" b="1" i="0" dirty="0">
                <a:effectLst/>
                <a:latin typeface="Segoe UI" panose="020B0502040204020203" pitchFamily="34" charset="0"/>
              </a:rPr>
              <a:t>Top N filter type</a:t>
            </a:r>
            <a:r>
              <a:rPr lang="en-US" b="0" i="0" dirty="0">
                <a:effectLst/>
                <a:latin typeface="Segoe UI" panose="020B0502040204020203" pitchFamily="34" charset="0"/>
              </a:rPr>
              <a:t>: Top N is a filtering option available on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useful to display the top or bottom N in a list. </a:t>
            </a:r>
            <a:endParaRPr lang="en-US" dirty="0"/>
          </a:p>
          <a:p>
            <a:endParaRPr lang="en-US" dirty="0"/>
          </a:p>
          <a:p>
            <a:pPr algn="l"/>
            <a:r>
              <a:rPr lang="en-US" b="0" i="0" dirty="0">
                <a:effectLst/>
                <a:latin typeface="Segoe UI" panose="020B0502040204020203" pitchFamily="34" charset="0"/>
              </a:rPr>
              <a:t>You can also calculate your Top 10 Products in DAX, using the TOPN function. This option could very useful if you want to present the top 10 in a different context, such as how much of the top 10 best-selling products contributed towards the overall total sales.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An outlier is a type of anomaly in your data - something that you didn't expect or that surprised you, based on historical averages or results. You will want to identify outliers to isolate data points that significantly differ from other data points, then take action to investigate the reasons for the differences. The results of this analysis can make a huge impact on business decision making.</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analyzing data for a shipping warehouse. You notice that the number of orders spiked up above average for a specific product category. You first want to identify which product category it is and ask questions about the outliers. </a:t>
            </a:r>
          </a:p>
          <a:p>
            <a:pPr marL="171450" indent="-171450" algn="l">
              <a:buFont typeface="Arial" panose="020B0604020202020204" pitchFamily="34" charset="0"/>
              <a:buChar char="•"/>
            </a:pPr>
            <a:r>
              <a:rPr lang="en-US" b="0" i="0" dirty="0">
                <a:effectLst/>
                <a:latin typeface="Segoe UI" panose="020B0502040204020203" pitchFamily="34" charset="0"/>
              </a:rPr>
              <a:t>Was there above average shipments that day? </a:t>
            </a:r>
          </a:p>
          <a:p>
            <a:pPr marL="171450" indent="-171450" algn="l">
              <a:buFont typeface="Arial" panose="020B0604020202020204" pitchFamily="34" charset="0"/>
              <a:buChar char="•"/>
            </a:pPr>
            <a:r>
              <a:rPr lang="en-US" b="0" i="0" dirty="0">
                <a:effectLst/>
                <a:latin typeface="Segoe UI" panose="020B0502040204020203" pitchFamily="34" charset="0"/>
              </a:rPr>
              <a:t>Was it just a specific warehouse? </a:t>
            </a:r>
          </a:p>
          <a:p>
            <a:pPr marL="171450" indent="-171450" algn="l">
              <a:buFont typeface="Arial" panose="020B0604020202020204" pitchFamily="34" charset="0"/>
              <a:buChar char="•"/>
            </a:pPr>
            <a:r>
              <a:rPr lang="en-US" b="0" i="0" dirty="0">
                <a:effectLst/>
                <a:latin typeface="Segoe UI" panose="020B0502040204020203" pitchFamily="34" charset="0"/>
              </a:rPr>
              <a:t>Did a single event cause the spike in orders for specific category? </a:t>
            </a:r>
          </a:p>
          <a:p>
            <a:pPr marL="171450" indent="-171450" algn="l">
              <a:buFont typeface="Arial" panose="020B0604020202020204" pitchFamily="34" charset="0"/>
              <a:buChar char="•"/>
            </a:pPr>
            <a:r>
              <a:rPr lang="en-US" b="0" i="0" dirty="0">
                <a:effectLst/>
                <a:latin typeface="Segoe UI" panose="020B0502040204020203" pitchFamily="34" charset="0"/>
              </a:rPr>
              <a:t>Were there any other days like this in the last month, quarter, year, or prior year?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you to easily identify outliers in your data but you need to first determine the logic behind what constitutes an outlier. You can use trigger points, such as calculations, around what you would consider the outlier to be.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process of identifying outliers involves segmenting your data into two groups; one group is the outlier data and the other group is not. You could use calculated columns to identify outliers but the results would be static until you refresh the data. A better way to identify outliers is to use a visualization or DAX formula, as these methods will ensure your results are dynamic.</a:t>
            </a:r>
          </a:p>
          <a:p>
            <a:endParaRPr lang="en-US" dirty="0"/>
          </a:p>
          <a:p>
            <a:r>
              <a:rPr lang="en-US" dirty="0"/>
              <a:t>Drilling into the outliers:</a:t>
            </a:r>
          </a:p>
          <a:p>
            <a:pPr marL="171450" indent="-171450">
              <a:buFont typeface="Arial" panose="020B0604020202020204" pitchFamily="34" charset="0"/>
              <a:buChar char="•"/>
            </a:pPr>
            <a:r>
              <a:rPr lang="en-US" b="1" dirty="0"/>
              <a:t>Use a visual</a:t>
            </a:r>
            <a:r>
              <a:rPr lang="en-US" dirty="0"/>
              <a:t>: </a:t>
            </a:r>
            <a:r>
              <a:rPr lang="en-US" b="0" i="0" dirty="0">
                <a:effectLst/>
                <a:latin typeface="Segoe UI" panose="020B0502040204020203" pitchFamily="34" charset="0"/>
              </a:rPr>
              <a:t>The best visual to use to identify outliers is the scatter chart, which shows the relationship between two numerical values. Scatter charts display patterns in large sets of data and are therefore, ideal for displaying outliers.</a:t>
            </a:r>
          </a:p>
          <a:p>
            <a:pPr marL="171450" indent="-171450">
              <a:buFont typeface="Arial" panose="020B0604020202020204" pitchFamily="34" charset="0"/>
              <a:buChar char="•"/>
            </a:pPr>
            <a:r>
              <a:rPr lang="en-US" b="1" i="0" dirty="0">
                <a:effectLst/>
                <a:latin typeface="Segoe UI" panose="020B0502040204020203" pitchFamily="34" charset="0"/>
              </a:rPr>
              <a:t>Use DAX</a:t>
            </a:r>
            <a:r>
              <a:rPr lang="en-US" b="0" i="0" dirty="0">
                <a:effectLst/>
                <a:latin typeface="Segoe UI" panose="020B0502040204020203" pitchFamily="34" charset="0"/>
              </a:rPr>
              <a:t>: You can use DAX to create a measure that will identify the outliers in your data. When you have created a new outlier measure, you can group your products into categories using the grouping feature.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Time series analysis involves analyzing a series of data in time order, to identify meaningful information and trends, and make predictions. The result of time series analysis is the best data you can use for forecasting activities.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Time series analysis often involves the use of visuals such as Gantt charts, project planning, and stock movement datasets. In Power BI, you can use visuals to view how your data is progressing over time, which in turn allows you to make observations, such as if there were any major events that disrupted your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conduct a time series analysis in Power BI, you need to use a visualization type that is suitable for displaying trends and changes over time, such as a line chart, area chart or scatter chart. You can also import a time series custom visual into Power BI Desktop from the Microsoft AppSource.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for security or other reasons. Before you import any custom visuals, check with your organization to see if they are allowed or not. If they are not allowed, you can instead use the Play Axis that is available for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visualizations within Power BI Desktop, as it has similar functionality.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Microsoft AppSource has an animation custom visual called </a:t>
            </a:r>
            <a:r>
              <a:rPr lang="en-US" b="1" i="0" dirty="0">
                <a:effectLst/>
                <a:latin typeface="Segoe UI" panose="020B0502040204020203" pitchFamily="34" charset="0"/>
              </a:rPr>
              <a:t>Play Axis</a:t>
            </a:r>
            <a:r>
              <a:rPr lang="en-US" b="0" i="0" dirty="0">
                <a:effectLst/>
                <a:latin typeface="Segoe UI" panose="020B0502040204020203" pitchFamily="34" charset="0"/>
              </a:rPr>
              <a:t> that works like a dynamic slicer, and is an interesting way to display time trends and patterns in your data, without any user interaction.</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your visual to the report page.</a:t>
            </a:r>
          </a:p>
          <a:p>
            <a:pPr marL="171450" indent="-171450" algn="l">
              <a:buFont typeface="Arial" panose="020B0604020202020204" pitchFamily="34" charset="0"/>
              <a:buChar char="•"/>
            </a:pPr>
            <a:r>
              <a:rPr lang="en-US" b="0" i="0" dirty="0">
                <a:effectLst/>
                <a:latin typeface="Segoe UI" panose="020B0502040204020203" pitchFamily="34" charset="0"/>
              </a:rPr>
              <a:t>Import the animation custom visual to use with your selected visual. </a:t>
            </a:r>
          </a:p>
          <a:p>
            <a:pPr marL="171450" indent="-171450" algn="l">
              <a:buFont typeface="Arial" panose="020B0604020202020204" pitchFamily="34" charset="0"/>
              <a:buChar char="•"/>
            </a:pPr>
            <a:r>
              <a:rPr lang="en-US" b="0" i="0" dirty="0">
                <a:effectLst/>
                <a:latin typeface="Segoe UI" panose="020B0502040204020203" pitchFamily="34" charset="0"/>
              </a:rPr>
              <a:t>Select the page, then select the </a:t>
            </a:r>
            <a:r>
              <a:rPr lang="en-US" b="1" i="0" dirty="0">
                <a:effectLst/>
                <a:latin typeface="Segoe UI" panose="020B0502040204020203" pitchFamily="34" charset="0"/>
              </a:rPr>
              <a:t>Play Axis</a:t>
            </a:r>
            <a:r>
              <a:rPr lang="en-US" b="0" i="0" dirty="0">
                <a:effectLst/>
                <a:latin typeface="Segoe UI" panose="020B0502040204020203" pitchFamily="34" charset="0"/>
              </a:rPr>
              <a:t> icon to add that visual to the page.</a:t>
            </a:r>
          </a:p>
          <a:p>
            <a:pPr marL="171450" indent="-171450" algn="l">
              <a:buFont typeface="Arial" panose="020B0604020202020204" pitchFamily="34" charset="0"/>
              <a:buChar char="•"/>
            </a:pPr>
            <a:r>
              <a:rPr lang="en-US" b="0" i="0" dirty="0">
                <a:effectLst/>
                <a:latin typeface="Segoe UI" panose="020B0502040204020203" pitchFamily="34" charset="0"/>
              </a:rPr>
              <a:t>Select the field that you want to use as the slicer in the </a:t>
            </a:r>
            <a:r>
              <a:rPr lang="en-US" b="1" i="0" dirty="0">
                <a:effectLst/>
                <a:latin typeface="Segoe UI" panose="020B0502040204020203" pitchFamily="34" charset="0"/>
              </a:rPr>
              <a:t>Play Axis</a:t>
            </a:r>
            <a:r>
              <a:rPr lang="en-US" b="0" i="0" dirty="0">
                <a:effectLst/>
                <a:latin typeface="Segoe UI" panose="020B0502040204020203" pitchFamily="34" charset="0"/>
              </a:rPr>
              <a:t> animation.</a:t>
            </a:r>
          </a:p>
          <a:p>
            <a:endParaRPr lang="en-US" dirty="0"/>
          </a:p>
          <a:p>
            <a:r>
              <a:rPr lang="en-US" dirty="0"/>
              <a:t>Animation controls are now available on the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Analyze</a:t>
            </a:r>
            <a:r>
              <a:rPr lang="en-US" b="0" i="0" dirty="0">
                <a:effectLst/>
                <a:latin typeface="Segoe UI" panose="020B0502040204020203" pitchFamily="34" charset="0"/>
              </a:rPr>
              <a:t> feature provides you with additional analysis that is generated by Power BI for a selected data point. You might want to use this feature to see if Power BI has found something that you haven't looked at before, or if you want Power BI to give you a different insight to your data. This feature is particularly useful for analyzing why your data distribution looks the way it does.</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exploring the data manually, you can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to get a fast, automated, insightful analysis on your data.</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This feature will not work if you have non-numeric filters applied to your visual and/or if you have measure filters applied.</a:t>
            </a:r>
          </a:p>
          <a:p>
            <a:endParaRPr lang="en-US" dirty="0"/>
          </a:p>
          <a:p>
            <a:r>
              <a:rPr lang="en-US" b="0" i="0" dirty="0">
                <a:effectLst/>
                <a:latin typeface="Segoe UI" panose="020B0502040204020203" pitchFamily="34" charset="0"/>
              </a:rPr>
              <a:t>To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right-click a data point on the visual, then hover over the </a:t>
            </a:r>
            <a:r>
              <a:rPr lang="en-US" b="1" i="0" dirty="0">
                <a:effectLst/>
                <a:latin typeface="Segoe UI" panose="020B0502040204020203" pitchFamily="34" charset="0"/>
              </a:rPr>
              <a:t>Analyze</a:t>
            </a:r>
            <a:r>
              <a:rPr lang="en-US" b="0" i="0" dirty="0">
                <a:effectLst/>
                <a:latin typeface="Segoe UI" panose="020B0502040204020203" pitchFamily="34" charset="0"/>
              </a:rPr>
              <a:t> option to display two further options: </a:t>
            </a:r>
            <a:r>
              <a:rPr lang="en-US" b="1" i="0" dirty="0">
                <a:effectLst/>
                <a:latin typeface="Segoe UI" panose="020B0502040204020203" pitchFamily="34" charset="0"/>
              </a:rPr>
              <a:t>Explain the increase</a:t>
            </a:r>
            <a:r>
              <a:rPr lang="en-US" b="0" i="0" dirty="0">
                <a:effectLst/>
                <a:latin typeface="Segoe UI" panose="020B0502040204020203" pitchFamily="34" charset="0"/>
              </a:rPr>
              <a:t> and </a:t>
            </a:r>
            <a:r>
              <a:rPr lang="en-US" b="1" i="0" dirty="0">
                <a:effectLst/>
                <a:latin typeface="Segoe UI" panose="020B0502040204020203" pitchFamily="34" charset="0"/>
              </a:rPr>
              <a:t>Find where the distribution is different</a:t>
            </a:r>
            <a:r>
              <a:rPr lang="en-US" b="0" i="0" dirty="0">
                <a:effectLst/>
                <a:latin typeface="Segoe UI" panose="020B0502040204020203" pitchFamily="34" charset="0"/>
              </a:rPr>
              <a:t>. The options that are available will depend on the data point you selected.</a:t>
            </a:r>
          </a:p>
          <a:p>
            <a:endParaRPr lang="en-US" b="0" i="0" dirty="0">
              <a:effectLst/>
              <a:latin typeface="Segoe UI" panose="020B0502040204020203" pitchFamily="34" charset="0"/>
            </a:endParaRPr>
          </a:p>
          <a:p>
            <a:r>
              <a:rPr lang="en-US" b="0" i="0" dirty="0">
                <a:effectLst/>
                <a:latin typeface="Segoe UI" panose="020B0502040204020203" pitchFamily="34" charset="0"/>
              </a:rPr>
              <a:t>You can add the new visual to your report, so other users can view it. Select the plus icon in the top right corner of the visual to add it to your report.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In addition to the out-of-the-box visualizations you see in Power BI Desktop, the Microsoft AppSource has a vast library of custom visuals that you can import into Power BI Desktop. These custom visuals give you a wider choice of options when it comes to using advanced analytics. There might be a custom visual that solves a business problem that the standard visuals cannot solve, or one that presents your data in a way that the standard visuals cannot.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These custom visuals include box-and-whisker plots, variance charts, hierarchical trees, Gantt plots, clustering plots, and much more; the list goes on. Using advanced analytics visuals adds a layer of complexity to your reports, and allows you to further analyze the data and develop granularity within your visuals.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at all, or only permit certain custom visuals, for security or other reasons. Before you import any custom visuals, check with your organization to see if they are allowed or not. If they are not allowed, you can still create reports in desktop with them, but they will not render in the Power BI Service.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Quick insights</a:t>
            </a:r>
            <a:r>
              <a:rPr lang="en-US" b="0" i="0" dirty="0">
                <a:effectLst/>
                <a:latin typeface="Segoe UI" panose="020B0502040204020203" pitchFamily="34" charset="0"/>
              </a:rPr>
              <a:t> feature in Power BI uses machine learning algorithms to run over your entire dataset and produce insights (results) for you, very quickly. This feature is a great way to build dashboards, when you don't know where to start. It also helps you to determine any insights you might've missed when building out your reports. From the insights that Power BI discovers, you can generate interesting interactive visualizations.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This feature is available in the Power BI Web Service only. Also, this feature doesn't work with DirectQuery; it only works with data imported to Power BI.</a:t>
            </a:r>
          </a:p>
          <a:p>
            <a:endParaRPr lang="en-US" dirty="0"/>
          </a:p>
          <a:p>
            <a:r>
              <a:rPr lang="en-US" b="0" i="0" dirty="0">
                <a:effectLst/>
                <a:latin typeface="Segoe UI" panose="020B0502040204020203" pitchFamily="34" charset="0"/>
              </a:rPr>
              <a:t>To get quick insights on your dataset, open your Power BI Web Service, then select the </a:t>
            </a:r>
            <a:r>
              <a:rPr lang="en-US" b="1" i="0" dirty="0">
                <a:effectLst/>
                <a:latin typeface="Segoe UI" panose="020B0502040204020203" pitchFamily="34" charset="0"/>
              </a:rPr>
              <a:t>Content</a:t>
            </a:r>
            <a:r>
              <a:rPr lang="en-US" b="0" i="0" dirty="0">
                <a:effectLst/>
                <a:latin typeface="Segoe UI" panose="020B0502040204020203" pitchFamily="34" charset="0"/>
              </a:rPr>
              <a:t> tab. Locate your report for which you want to get quick insights, then select </a:t>
            </a:r>
            <a:r>
              <a:rPr lang="en-US" b="1" i="0" dirty="0">
                <a:effectLst/>
                <a:latin typeface="Segoe UI" panose="020B0502040204020203" pitchFamily="34" charset="0"/>
              </a:rPr>
              <a:t>More options</a:t>
            </a:r>
            <a:r>
              <a:rPr lang="en-US" b="0" i="0" dirty="0">
                <a:effectLst/>
                <a:latin typeface="Segoe UI" panose="020B0502040204020203" pitchFamily="34" charset="0"/>
              </a:rPr>
              <a:t> (...) &gt; </a:t>
            </a:r>
            <a:r>
              <a:rPr lang="en-US" b="1" i="0" dirty="0">
                <a:effectLst/>
                <a:latin typeface="Segoe UI" panose="020B0502040204020203" pitchFamily="34" charset="0"/>
              </a:rPr>
              <a:t>Quick insights</a:t>
            </a:r>
            <a:r>
              <a:rPr lang="en-US" b="0" i="0" dirty="0">
                <a:effectLst/>
                <a:latin typeface="Segoe UI" panose="020B0502040204020203" pitchFamily="34" charset="0"/>
              </a:rPr>
              <a:t>.</a:t>
            </a:r>
          </a:p>
          <a:p>
            <a:endParaRPr lang="en-US" b="0" i="0" dirty="0">
              <a:effectLst/>
              <a:latin typeface="Segoe UI" panose="020B0502040204020203" pitchFamily="34" charset="0"/>
            </a:endParaRPr>
          </a:p>
          <a:p>
            <a:r>
              <a:rPr lang="en-US" b="0" i="0" dirty="0">
                <a:effectLst/>
                <a:latin typeface="Segoe UI" panose="020B0502040204020203" pitchFamily="34" charset="0"/>
              </a:rPr>
              <a:t>Power BI will use various algorithms to search for trends in your dataset. This process might take a few seconds but when it is finished, you'll see a message in the top right corner letting you know that the results are ready to be viewed.</a:t>
            </a:r>
          </a:p>
          <a:p>
            <a:endParaRPr lang="en-US" b="0" i="0" dirty="0">
              <a:effectLst/>
              <a:latin typeface="Segoe UI" panose="020B0502040204020203" pitchFamily="34" charset="0"/>
            </a:endParaRPr>
          </a:p>
          <a:p>
            <a:r>
              <a:rPr lang="en-US" b="0" i="0" dirty="0">
                <a:effectLst/>
                <a:latin typeface="Segoe UI" panose="020B0502040204020203" pitchFamily="34" charset="0"/>
              </a:rPr>
              <a:t>Select </a:t>
            </a:r>
            <a:r>
              <a:rPr lang="en-US" b="1" i="0" dirty="0">
                <a:effectLst/>
                <a:latin typeface="Segoe UI" panose="020B0502040204020203" pitchFamily="34" charset="0"/>
              </a:rPr>
              <a:t>View insights</a:t>
            </a:r>
            <a:r>
              <a:rPr lang="en-US" b="0" i="0" dirty="0">
                <a:effectLst/>
                <a:latin typeface="Segoe UI" panose="020B0502040204020203" pitchFamily="34" charset="0"/>
              </a:rPr>
              <a:t> to open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for the selected dataset and view the insights that Power BI found for you.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contains up to 32 separate insight cards, and each card has a chart or graph, plus a short description.</a:t>
            </a:r>
          </a:p>
          <a:p>
            <a:endParaRPr lang="en-US" b="0" i="0" dirty="0">
              <a:effectLst/>
              <a:latin typeface="Segoe UI" panose="020B0502040204020203" pitchFamily="34" charset="0"/>
            </a:endParaRPr>
          </a:p>
          <a:p>
            <a:r>
              <a:rPr lang="en-US" b="1" i="0" dirty="0">
                <a:effectLst/>
                <a:latin typeface="Segoe UI" panose="020B0502040204020203" pitchFamily="34" charset="0"/>
              </a:rPr>
              <a:t>Add the Quick Insights card to your report</a:t>
            </a:r>
            <a:r>
              <a:rPr lang="en-US" b="0" i="0" dirty="0">
                <a:effectLst/>
                <a:latin typeface="Segoe UI" panose="020B0502040204020203" pitchFamily="34" charset="0"/>
              </a:rPr>
              <a:t>: If you see an insight card that is particularly interesting, you can add it to your report.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hover over the card, then select the pin icon. The visual is added to your dashboard, where you can reposition it as required.</a:t>
            </a:r>
          </a:p>
          <a:p>
            <a:endParaRPr lang="en-US" b="0" i="0" dirty="0">
              <a:effectLst/>
              <a:latin typeface="Segoe UI" panose="020B0502040204020203" pitchFamily="34" charset="0"/>
            </a:endParaRPr>
          </a:p>
          <a:p>
            <a:r>
              <a:rPr lang="en-US" b="1" i="0" dirty="0">
                <a:effectLst/>
                <a:latin typeface="Segoe UI" panose="020B0502040204020203" pitchFamily="34" charset="0"/>
              </a:rPr>
              <a:t>Interact with the results</a:t>
            </a:r>
            <a:r>
              <a:rPr lang="en-US" b="0" i="0" dirty="0">
                <a:effectLst/>
                <a:latin typeface="Segoe UI" panose="020B0502040204020203" pitchFamily="34" charset="0"/>
              </a:rPr>
              <a:t>: To take a closer look at a particular insight card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select an insight card to open the insight screen opens in </a:t>
            </a:r>
            <a:r>
              <a:rPr lang="en-US" b="1" i="0" dirty="0">
                <a:effectLst/>
                <a:latin typeface="Segoe UI" panose="020B0502040204020203" pitchFamily="34" charset="0"/>
              </a:rPr>
              <a:t>Focus</a:t>
            </a:r>
            <a:r>
              <a:rPr lang="en-US" b="0" i="0" dirty="0">
                <a:effectLst/>
                <a:latin typeface="Segoe UI" panose="020B0502040204020203" pitchFamily="34" charset="0"/>
              </a:rPr>
              <a:t> mode.</a:t>
            </a:r>
          </a:p>
          <a:p>
            <a:endParaRPr lang="en-US" dirty="0"/>
          </a:p>
          <a:p>
            <a:pPr algn="l"/>
            <a:r>
              <a:rPr lang="en-US" b="0" i="0" dirty="0">
                <a:effectLst/>
                <a:latin typeface="Segoe UI" panose="020B0502040204020203" pitchFamily="34" charset="0"/>
              </a:rPr>
              <a:t>You can then perform the following actions:</a:t>
            </a:r>
          </a:p>
          <a:p>
            <a:pPr marL="171450" indent="-171450" algn="l">
              <a:buFont typeface="Arial" panose="020B0604020202020204" pitchFamily="34" charset="0"/>
              <a:buChar char="•"/>
            </a:pPr>
            <a:r>
              <a:rPr lang="en-US" b="0" i="0" dirty="0">
                <a:effectLst/>
                <a:latin typeface="Segoe UI" panose="020B0502040204020203" pitchFamily="34" charset="0"/>
              </a:rPr>
              <a:t>Filter the visualization using the available options in the </a:t>
            </a:r>
            <a:r>
              <a:rPr lang="en-US" b="1" i="0" dirty="0">
                <a:effectLst/>
                <a:latin typeface="Segoe UI" panose="020B0502040204020203" pitchFamily="34" charset="0"/>
              </a:rPr>
              <a:t>Filters</a:t>
            </a:r>
            <a:r>
              <a:rPr lang="en-US" b="0" i="0" dirty="0">
                <a:effectLst/>
                <a:latin typeface="Segoe UI" panose="020B0502040204020203" pitchFamily="34" charset="0"/>
              </a:rPr>
              <a:t> panel.</a:t>
            </a:r>
          </a:p>
          <a:p>
            <a:pPr marL="171450" indent="-171450" algn="l">
              <a:buFont typeface="Arial" panose="020B0604020202020204" pitchFamily="34" charset="0"/>
              <a:buChar char="•"/>
            </a:pPr>
            <a:r>
              <a:rPr lang="en-US" b="0" i="0" dirty="0">
                <a:effectLst/>
                <a:latin typeface="Segoe UI" panose="020B0502040204020203" pitchFamily="34" charset="0"/>
              </a:rPr>
              <a:t>Pin the insight card to a dashboard by selecting </a:t>
            </a:r>
            <a:r>
              <a:rPr lang="en-US" b="1" i="0" dirty="0">
                <a:effectLst/>
                <a:latin typeface="Segoe UI" panose="020B0502040204020203" pitchFamily="34" charset="0"/>
              </a:rPr>
              <a:t>Pin visual</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Run insights on the card itself (scoped insights) by selecting </a:t>
            </a:r>
            <a:r>
              <a:rPr lang="en-US" b="1" i="0" dirty="0">
                <a:effectLst/>
                <a:latin typeface="Segoe UI" panose="020B0502040204020203" pitchFamily="34" charset="0"/>
              </a:rPr>
              <a:t>Get insights</a:t>
            </a:r>
            <a:r>
              <a:rPr lang="en-US" b="0" i="0" dirty="0">
                <a:effectLst/>
                <a:latin typeface="Segoe UI" panose="020B0502040204020203" pitchFamily="34" charset="0"/>
              </a:rPr>
              <a:t> in the top-right corner. The scoped insights allow you to drill down deeper into your data.</a:t>
            </a:r>
          </a:p>
          <a:p>
            <a:pPr marL="171450" indent="-171450" algn="l">
              <a:buFont typeface="Arial" panose="020B0604020202020204" pitchFamily="34" charset="0"/>
              <a:buChar char="•"/>
            </a:pPr>
            <a:r>
              <a:rPr lang="en-US" b="0" i="0" dirty="0">
                <a:effectLst/>
                <a:latin typeface="Segoe UI" panose="020B0502040204020203" pitchFamily="34" charset="0"/>
              </a:rPr>
              <a:t>Return to the original insights canvas by selecting </a:t>
            </a:r>
            <a:r>
              <a:rPr lang="en-US" b="1" i="0" dirty="0">
                <a:effectLst/>
                <a:latin typeface="Segoe UI" panose="020B0502040204020203" pitchFamily="34" charset="0"/>
              </a:rPr>
              <a:t>Exit Focus mode</a:t>
            </a:r>
            <a:r>
              <a:rPr lang="en-US" b="0" i="0" dirty="0">
                <a:effectLst/>
                <a:latin typeface="Segoe UI" panose="020B0502040204020203" pitchFamily="34" charset="0"/>
              </a:rPr>
              <a:t> in the top-left corner.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visuals, Power BI Desktop aggregates your data into groups, based on the values it finds in the underlying data. You can refine how those default groups are presented. Group data points to help view, analyze, and explore data more clearly.</a:t>
            </a:r>
          </a:p>
          <a:p>
            <a:pPr algn="l"/>
            <a:r>
              <a:rPr lang="en-US" b="0" i="0" dirty="0">
                <a:effectLst/>
                <a:latin typeface="Segoe UI" panose="020B0502040204020203" pitchFamily="34" charset="0"/>
              </a:rPr>
              <a:t>You can also create new groups by grouping two or more data points in a visual or putting values into equal sized groups (binning), </a:t>
            </a:r>
            <a:r>
              <a:rPr lang="en-US" b="0" i="0" dirty="0">
                <a:solidFill>
                  <a:srgbClr val="171717"/>
                </a:solidFill>
                <a:effectLst/>
                <a:latin typeface="Segoe UI" panose="020B0502040204020203" pitchFamily="34" charset="0"/>
              </a:rPr>
              <a:t>that better enable you to visualized data in ways that are meaningful</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Grouping is used for categories of data. Binning is similar to grouping but it is used for grouping continuous fields, such as numbers and dates.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grouping and binning features to ensure the visuals in your reports display your data exactly how you want them to, so you can more clearly view, analyze, and explore the data and trends in your visuals. You'll be able to identify clusters, patterns of behavior, data averages, and more. The results of this analysis will provide your end-users with more specific insights on their data, which can drive business decisions.</a:t>
            </a:r>
          </a:p>
          <a:p>
            <a:endParaRPr lang="en-US" dirty="0"/>
          </a:p>
          <a:p>
            <a:pPr marL="171450" indent="-171450">
              <a:buFont typeface="Arial" panose="020B0604020202020204" pitchFamily="34" charset="0"/>
              <a:buChar char="•"/>
            </a:pPr>
            <a:r>
              <a:rPr lang="en-US" dirty="0"/>
              <a:t>Create a group: </a:t>
            </a:r>
            <a:r>
              <a:rPr lang="en-US" b="0" i="0" dirty="0">
                <a:effectLst/>
                <a:latin typeface="Segoe UI" panose="020B0502040204020203" pitchFamily="34" charset="0"/>
              </a:rPr>
              <a:t>To create the group, you start by using </a:t>
            </a:r>
            <a:r>
              <a:rPr lang="en-US" b="1" i="0" dirty="0">
                <a:effectLst/>
                <a:latin typeface="Segoe UI" panose="020B0502040204020203" pitchFamily="34" charset="0"/>
              </a:rPr>
              <a:t>Ctrl+click</a:t>
            </a:r>
            <a:r>
              <a:rPr lang="en-US" b="0" i="0" dirty="0">
                <a:effectLst/>
                <a:latin typeface="Segoe UI" panose="020B0502040204020203" pitchFamily="34" charset="0"/>
              </a:rPr>
              <a:t> to select the data points on the visual that you want to group. Right-click one of those selected data points and select the </a:t>
            </a:r>
            <a:r>
              <a:rPr lang="en-US" b="1" i="0" dirty="0">
                <a:effectLst/>
                <a:latin typeface="Segoe UI" panose="020B0502040204020203" pitchFamily="34" charset="0"/>
              </a:rPr>
              <a:t>Group data</a:t>
            </a:r>
            <a:r>
              <a:rPr lang="en-US" b="0" i="0" dirty="0">
                <a:effectLst/>
                <a:latin typeface="Segoe UI" panose="020B0502040204020203" pitchFamily="34" charset="0"/>
              </a:rPr>
              <a:t> option.</a:t>
            </a:r>
          </a:p>
          <a:p>
            <a:pPr marL="171450" indent="-171450">
              <a:buFont typeface="Arial" panose="020B0604020202020204" pitchFamily="34" charset="0"/>
              <a:buChar char="•"/>
            </a:pPr>
            <a:r>
              <a:rPr lang="en-US" b="0" i="0" dirty="0">
                <a:effectLst/>
                <a:latin typeface="Segoe UI" panose="020B0502040204020203" pitchFamily="34" charset="0"/>
              </a:rPr>
              <a:t>When the group is created, you'll see that the visual updates to take account of the new group.</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Easily edit existing groups by tight-clicking the field from the </a:t>
            </a:r>
            <a:r>
              <a:rPr lang="en-US" b="1" i="0" dirty="0">
                <a:solidFill>
                  <a:srgbClr val="171717"/>
                </a:solidFill>
                <a:effectLst/>
                <a:latin typeface="Segoe UI" panose="020B0502040204020203" pitchFamily="34" charset="0"/>
              </a:rPr>
              <a:t>Legend</a:t>
            </a:r>
            <a:r>
              <a:rPr lang="en-US" b="0" i="0" dirty="0">
                <a:solidFill>
                  <a:srgbClr val="171717"/>
                </a:solidFill>
                <a:effectLst/>
                <a:latin typeface="Segoe UI" panose="020B0502040204020203" pitchFamily="34" charset="0"/>
              </a:rPr>
              <a:t> bucket or from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list, and then choose </a:t>
            </a:r>
            <a:r>
              <a:rPr lang="en-US" b="1" i="0" dirty="0">
                <a:solidFill>
                  <a:srgbClr val="171717"/>
                </a:solidFill>
                <a:effectLst/>
                <a:latin typeface="Segoe UI" panose="020B0502040204020203" pitchFamily="34" charset="0"/>
              </a:rPr>
              <a:t>Edit Groups</a:t>
            </a:r>
            <a:r>
              <a:rPr lang="en-US" b="0" i="0" dirty="0">
                <a:solidFill>
                  <a:srgbClr val="171717"/>
                </a:solidFill>
                <a:effectLst/>
                <a:latin typeface="Segoe UI" panose="020B0502040204020203" pitchFamily="34" charset="0"/>
              </a:rPr>
              <a:t>.</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The process of binning allows you to group your numerical and time field data into "bins" of equal size, so you can visualize and identify trends in your data in more meaningful ways. Binning allows you to right-size the data that Power BI Desktop displays.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F7DA8745-01C5-4163-B326-4983458B322C}"/>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7083DB20-7C08-4E85-BCCF-67AECB1A95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800831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733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91464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learn/paths/perform-analytics-power-bi/"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hyperlink" Target="https://docs.microsoft.com/en-us/learn/modules/ai-visuals-power-bi/"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 y="497"/>
            <a:ext cx="12432948" cy="6363124"/>
          </a:xfrm>
          <a:prstGeom prst="rect">
            <a:avLst/>
          </a:prstGeom>
        </p:spPr>
      </p:pic>
      <p:sp>
        <p:nvSpPr>
          <p:cNvPr id="6" name="Rectangle 5"/>
          <p:cNvSpPr/>
          <p:nvPr/>
        </p:nvSpPr>
        <p:spPr>
          <a:xfrm>
            <a:off x="1764" y="5842315"/>
            <a:ext cx="12432948" cy="124800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474" y="1345207"/>
            <a:ext cx="6874237" cy="596286"/>
          </a:xfrm>
          <a:prstGeom prst="rect">
            <a:avLst/>
          </a:prstGeom>
          <a:noFill/>
        </p:spPr>
        <p:txBody>
          <a:bodyPr wrap="square" rtlCol="0">
            <a:spAutoFit/>
          </a:bodyPr>
          <a:lstStyle/>
          <a:p>
            <a:pPr algn="ctr"/>
            <a:r>
              <a:rPr lang="en-US" sz="3199" b="1" dirty="0">
                <a:solidFill>
                  <a:schemeClr val="bg1"/>
                </a:solidFill>
                <a:latin typeface="Core Sans A 25 ExtraLight" panose="020B0203030302020204" pitchFamily="34" charset="0"/>
              </a:rPr>
              <a:t>Advanced Analytics</a:t>
            </a:r>
            <a:endParaRPr lang="en-US" sz="3199"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412" y="5009437"/>
            <a:ext cx="4316563" cy="382254"/>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354" y="4781367"/>
            <a:ext cx="701620" cy="701620"/>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Grouping and Binning</a:t>
            </a:r>
          </a:p>
        </p:txBody>
      </p:sp>
      <p:pic>
        <p:nvPicPr>
          <p:cNvPr id="13" name="Picture 12" descr="A screenshot of a bar chart visual in Power BI Desktop with 3 values selected and highlighted in the visual, with a context menu open with the Group data menu option highlighted.">
            <a:extLst>
              <a:ext uri="{FF2B5EF4-FFF2-40B4-BE49-F238E27FC236}">
                <a16:creationId xmlns:a16="http://schemas.microsoft.com/office/drawing/2014/main" id="{C8E267C5-77E5-4674-90E2-7497FDF58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8" y="1465243"/>
            <a:ext cx="5609524" cy="3029373"/>
          </a:xfrm>
          <a:prstGeom prst="rect">
            <a:avLst/>
          </a:prstGeom>
        </p:spPr>
      </p:pic>
      <p:pic>
        <p:nvPicPr>
          <p:cNvPr id="17" name="Picture 16" descr="A screenshot showing the result of the data grouping from the first screenshot, with the values selected in the first screenshot highlighted in one color and those not selected in the first screenshot in a different color.">
            <a:extLst>
              <a:ext uri="{FF2B5EF4-FFF2-40B4-BE49-F238E27FC236}">
                <a16:creationId xmlns:a16="http://schemas.microsoft.com/office/drawing/2014/main" id="{0517CE52-981E-4653-92BF-D353B4D15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880" y="3633096"/>
            <a:ext cx="5753903" cy="2962688"/>
          </a:xfrm>
          <a:prstGeom prst="rect">
            <a:avLst/>
          </a:prstGeom>
        </p:spPr>
      </p:pic>
      <p:sp>
        <p:nvSpPr>
          <p:cNvPr id="19" name="Arrow: Curved Right 18" descr="Image of an arrow pointing to a visual in which data has been grouped. ">
            <a:extLst>
              <a:ext uri="{FF2B5EF4-FFF2-40B4-BE49-F238E27FC236}">
                <a16:creationId xmlns:a16="http://schemas.microsoft.com/office/drawing/2014/main" id="{A63ED9C1-E41A-491E-8EFE-04DAD2F37711}"/>
              </a:ext>
            </a:extLst>
          </p:cNvPr>
          <p:cNvSpPr/>
          <p:nvPr/>
        </p:nvSpPr>
        <p:spPr bwMode="auto">
          <a:xfrm rot="18722379">
            <a:off x="5111640" y="4155797"/>
            <a:ext cx="944133" cy="2746968"/>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9478DF03-FB50-4862-AC76-BF8FB5DFFFD1}"/>
              </a:ext>
            </a:extLst>
          </p:cNvPr>
          <p:cNvSpPr>
            <a:spLocks noGrp="1"/>
          </p:cNvSpPr>
          <p:nvPr>
            <p:ph type="body" sz="quarter" idx="10"/>
          </p:nvPr>
        </p:nvSpPr>
        <p:spPr>
          <a:xfrm>
            <a:off x="6919885" y="1735189"/>
            <a:ext cx="4088233" cy="1231106"/>
          </a:xfrm>
        </p:spPr>
        <p:txBody>
          <a:bodyPr/>
          <a:lstStyle/>
          <a:p>
            <a:r>
              <a:rPr lang="en-US" sz="2400" dirty="0"/>
              <a:t>Grouping: Group categories of data.</a:t>
            </a:r>
          </a:p>
          <a:p>
            <a:r>
              <a:rPr lang="en-US" sz="2400" dirty="0"/>
              <a:t>Binning: Group continuous fields.</a:t>
            </a:r>
          </a:p>
        </p:txBody>
      </p:sp>
    </p:spTree>
    <p:extLst>
      <p:ext uri="{BB962C8B-B14F-4D97-AF65-F5344CB8AC3E}">
        <p14:creationId xmlns:p14="http://schemas.microsoft.com/office/powerpoint/2010/main" val="270754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Clustering Techniques</a:t>
            </a:r>
          </a:p>
        </p:txBody>
      </p:sp>
      <p:sp>
        <p:nvSpPr>
          <p:cNvPr id="3" name="Text Placeholder 2">
            <a:extLst>
              <a:ext uri="{FF2B5EF4-FFF2-40B4-BE49-F238E27FC236}">
                <a16:creationId xmlns:a16="http://schemas.microsoft.com/office/drawing/2014/main" id="{4C8D6EF8-CD97-44D5-A379-B5B3AF531F1C}"/>
              </a:ext>
            </a:extLst>
          </p:cNvPr>
          <p:cNvSpPr>
            <a:spLocks noGrp="1"/>
          </p:cNvSpPr>
          <p:nvPr>
            <p:ph type="body" sz="quarter" idx="10"/>
          </p:nvPr>
        </p:nvSpPr>
        <p:spPr/>
        <p:txBody>
          <a:bodyPr/>
          <a:lstStyle/>
          <a:p>
            <a:endParaRPr lang="en-US" dirty="0"/>
          </a:p>
        </p:txBody>
      </p:sp>
      <p:pic>
        <p:nvPicPr>
          <p:cNvPr id="4" name="Picture 3" descr="A screenshot of a scatter chart on a report in Power BI, using the clustering feature to quickly find groups of similar data points in a subset of data.">
            <a:extLst>
              <a:ext uri="{FF2B5EF4-FFF2-40B4-BE49-F238E27FC236}">
                <a16:creationId xmlns:a16="http://schemas.microsoft.com/office/drawing/2014/main" id="{5B2D396E-0727-431A-90D5-DF31CA206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924" y="1489627"/>
            <a:ext cx="9572625" cy="4980644"/>
          </a:xfrm>
          <a:prstGeom prst="rect">
            <a:avLst/>
          </a:prstGeom>
        </p:spPr>
      </p:pic>
    </p:spTree>
    <p:extLst>
      <p:ext uri="{BB962C8B-B14F-4D97-AF65-F5344CB8AC3E}">
        <p14:creationId xmlns:p14="http://schemas.microsoft.com/office/powerpoint/2010/main" val="11632722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687-6866-4496-89CA-888BCFD7924C}"/>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241996F4-2492-4071-ABE0-3E4865F9DB02}"/>
              </a:ext>
            </a:extLst>
          </p:cNvPr>
          <p:cNvSpPr>
            <a:spLocks noGrp="1"/>
          </p:cNvSpPr>
          <p:nvPr>
            <p:ph type="body" sz="quarter" idx="10"/>
          </p:nvPr>
        </p:nvSpPr>
        <p:spPr>
          <a:xfrm>
            <a:off x="465138" y="1960860"/>
            <a:ext cx="9572625" cy="3539430"/>
          </a:xfrm>
        </p:spPr>
        <p:txBody>
          <a:bodyPr/>
          <a:lstStyle/>
          <a:p>
            <a:r>
              <a:rPr lang="en-US" sz="2400" dirty="0"/>
              <a:t>Q01 – What Power BI feature can give an in-depth analysis of the distribution of data?</a:t>
            </a:r>
          </a:p>
          <a:p>
            <a:pPr>
              <a:spcBef>
                <a:spcPts val="1200"/>
              </a:spcBef>
              <a:buFont typeface="Wingdings" panose="05000000000000000000" pitchFamily="2" charset="2"/>
              <a:buChar char="ü"/>
            </a:pPr>
            <a:r>
              <a:rPr lang="en-US" sz="2400" dirty="0"/>
              <a:t>A01 – The Analyze feature allows a user to understand why the distribution of data looks the way it does.</a:t>
            </a:r>
          </a:p>
          <a:p>
            <a:pPr marL="0" indent="0">
              <a:buNone/>
            </a:pPr>
            <a:endParaRPr lang="en-US" sz="2400" dirty="0"/>
          </a:p>
          <a:p>
            <a:r>
              <a:rPr lang="en-US" sz="2400" dirty="0"/>
              <a:t>Q02 – Where are time series charts located?</a:t>
            </a:r>
          </a:p>
          <a:p>
            <a:pPr>
              <a:spcBef>
                <a:spcPts val="1200"/>
              </a:spcBef>
              <a:buFont typeface="Wingdings" panose="05000000000000000000" pitchFamily="2" charset="2"/>
              <a:buChar char="ü"/>
            </a:pPr>
            <a:r>
              <a:rPr lang="en-US" sz="2400" dirty="0"/>
              <a:t>A02 – Time series charts can be imported from AppSource.</a:t>
            </a:r>
          </a:p>
          <a:p>
            <a:pPr marL="0" indent="0">
              <a:buNone/>
            </a:pPr>
            <a:endParaRPr lang="en-US" sz="2400" dirty="0"/>
          </a:p>
          <a:p>
            <a:r>
              <a:rPr lang="en-US" sz="2400" dirty="0"/>
              <a:t>Q03 – What visual should be used to display outliers?</a:t>
            </a:r>
          </a:p>
          <a:p>
            <a:pPr>
              <a:spcBef>
                <a:spcPts val="1200"/>
              </a:spcBef>
              <a:buFont typeface="Wingdings" panose="05000000000000000000" pitchFamily="2" charset="2"/>
              <a:buChar char="ü"/>
            </a:pPr>
            <a:r>
              <a:rPr lang="en-US" sz="2400" dirty="0"/>
              <a:t>A03 – The scatter chart displays outliers.</a:t>
            </a:r>
            <a:endParaRPr lang="en-US" sz="2800" dirty="0"/>
          </a:p>
        </p:txBody>
      </p:sp>
    </p:spTree>
    <p:extLst>
      <p:ext uri="{BB962C8B-B14F-4D97-AF65-F5344CB8AC3E}">
        <p14:creationId xmlns:p14="http://schemas.microsoft.com/office/powerpoint/2010/main" val="70508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 </a:t>
            </a:r>
            <a:r>
              <a:rPr lang="en-US" dirty="0">
                <a:solidFill>
                  <a:schemeClr val="bg1"/>
                </a:solidFill>
              </a:rPr>
              <a:t>(1)</a:t>
            </a:r>
          </a:p>
        </p:txBody>
      </p:sp>
      <p:sp>
        <p:nvSpPr>
          <p:cNvPr id="3" name="Text Placeholder 2">
            <a:extLst>
              <a:ext uri="{FF2B5EF4-FFF2-40B4-BE49-F238E27FC236}">
                <a16:creationId xmlns:a16="http://schemas.microsoft.com/office/drawing/2014/main" id="{F56778FE-8590-4479-9783-2499C0C263E1}"/>
              </a:ext>
            </a:extLst>
          </p:cNvPr>
          <p:cNvSpPr>
            <a:spLocks noGrp="1"/>
          </p:cNvSpPr>
          <p:nvPr>
            <p:ph type="body" sz="quarter" idx="10"/>
          </p:nvPr>
        </p:nvSpPr>
        <p:spPr>
          <a:xfrm>
            <a:off x="465138" y="1960860"/>
            <a:ext cx="9572625" cy="1538883"/>
          </a:xfrm>
        </p:spPr>
        <p:txBody>
          <a:bodyPr/>
          <a:lstStyle/>
          <a:p>
            <a:r>
              <a:rPr lang="en-US" sz="2400" dirty="0"/>
              <a:t>Advanced analytics enables organizations to make better business decisions and create actional and meaningful insights.</a:t>
            </a:r>
          </a:p>
          <a:p>
            <a:r>
              <a:rPr lang="en-US" sz="2400" dirty="0"/>
              <a:t>The emerging power of advanced analytics.</a:t>
            </a:r>
          </a:p>
          <a:p>
            <a:r>
              <a:rPr lang="en-US" sz="2400" dirty="0"/>
              <a:t>Bring value to an organization through Power BI’s advanced analytics capabilities.</a:t>
            </a:r>
          </a:p>
        </p:txBody>
      </p:sp>
    </p:spTree>
    <p:extLst>
      <p:ext uri="{BB962C8B-B14F-4D97-AF65-F5344CB8AC3E}">
        <p14:creationId xmlns:p14="http://schemas.microsoft.com/office/powerpoint/2010/main" val="11531271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1930" y="1457092"/>
            <a:ext cx="4761332" cy="4038591"/>
          </a:xfrm>
        </p:spPr>
        <p:txBody>
          <a:bodyPr/>
          <a:lstStyle/>
          <a:p>
            <a:r>
              <a:rPr lang="en-US" dirty="0"/>
              <a:t>Lesson 2:</a:t>
            </a:r>
            <a:br>
              <a:rPr lang="en-US" dirty="0"/>
            </a:br>
            <a:r>
              <a:rPr lang="en-US" dirty="0"/>
              <a:t>Data Insights through AI Visuals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AI Visuals</a:t>
            </a:r>
          </a:p>
        </p:txBody>
      </p:sp>
      <p:sp>
        <p:nvSpPr>
          <p:cNvPr id="3" name="Text Placeholder 2">
            <a:extLst>
              <a:ext uri="{FF2B5EF4-FFF2-40B4-BE49-F238E27FC236}">
                <a16:creationId xmlns:a16="http://schemas.microsoft.com/office/drawing/2014/main" id="{DCCABEBA-AE2B-4DCD-9016-98CE6EF4AAF2}"/>
              </a:ext>
            </a:extLst>
          </p:cNvPr>
          <p:cNvSpPr>
            <a:spLocks noGrp="1"/>
          </p:cNvSpPr>
          <p:nvPr>
            <p:ph type="body" sz="quarter" idx="10"/>
          </p:nvPr>
        </p:nvSpPr>
        <p:spPr>
          <a:xfrm>
            <a:off x="465138" y="1960860"/>
            <a:ext cx="9572625" cy="923330"/>
          </a:xfrm>
        </p:spPr>
        <p:txBody>
          <a:bodyPr/>
          <a:lstStyle/>
          <a:p>
            <a:r>
              <a:rPr lang="en-US" sz="2400" dirty="0"/>
              <a:t>Power BI provides a wide range of methods to analyze data.</a:t>
            </a:r>
          </a:p>
          <a:p>
            <a:r>
              <a:rPr lang="en-US" sz="2400" dirty="0"/>
              <a:t>Fastest way to get an answer is to ask a question.</a:t>
            </a:r>
          </a:p>
          <a:p>
            <a:r>
              <a:rPr lang="en-US" sz="2400" dirty="0"/>
              <a:t>Analyze raw data and transform it into valuable information.</a:t>
            </a:r>
          </a:p>
        </p:txBody>
      </p:sp>
    </p:spTree>
    <p:extLst>
      <p:ext uri="{BB962C8B-B14F-4D97-AF65-F5344CB8AC3E}">
        <p14:creationId xmlns:p14="http://schemas.microsoft.com/office/powerpoint/2010/main" val="39589261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Q&amp;A Feature</a:t>
            </a:r>
          </a:p>
        </p:txBody>
      </p:sp>
      <p:sp>
        <p:nvSpPr>
          <p:cNvPr id="4" name="Text Placeholder 3">
            <a:extLst>
              <a:ext uri="{FF2B5EF4-FFF2-40B4-BE49-F238E27FC236}">
                <a16:creationId xmlns:a16="http://schemas.microsoft.com/office/drawing/2014/main" id="{B5D9D81B-F5A3-42F2-8AD1-28E4F3C19D85}"/>
              </a:ext>
            </a:extLst>
          </p:cNvPr>
          <p:cNvSpPr>
            <a:spLocks noGrp="1"/>
          </p:cNvSpPr>
          <p:nvPr>
            <p:ph type="body" sz="quarter" idx="10"/>
          </p:nvPr>
        </p:nvSpPr>
        <p:spPr>
          <a:xfrm>
            <a:off x="465139" y="1960859"/>
            <a:ext cx="3931498" cy="2999447"/>
          </a:xfrm>
        </p:spPr>
        <p:txBody>
          <a:bodyPr/>
          <a:lstStyle/>
          <a:p>
            <a:r>
              <a:rPr lang="en-US" sz="2400" dirty="0"/>
              <a:t>Explore data in your own words.</a:t>
            </a:r>
          </a:p>
          <a:p>
            <a:r>
              <a:rPr lang="en-US" sz="2400" dirty="0"/>
              <a:t>Ask natural language questions.</a:t>
            </a:r>
          </a:p>
          <a:p>
            <a:r>
              <a:rPr lang="en-US" sz="2400" dirty="0"/>
              <a:t>A “self-help” feature for insights the user is interested in.</a:t>
            </a:r>
          </a:p>
        </p:txBody>
      </p:sp>
      <p:pic>
        <p:nvPicPr>
          <p:cNvPr id="3" name="Picture 2" descr="A screenshot of a bar chart visual in Power BI Desktop with the Q&amp;A feature enabled.">
            <a:extLst>
              <a:ext uri="{FF2B5EF4-FFF2-40B4-BE49-F238E27FC236}">
                <a16:creationId xmlns:a16="http://schemas.microsoft.com/office/drawing/2014/main" id="{918B41B8-9CAA-4A6C-9D9B-07EBDA18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578" y="1302182"/>
            <a:ext cx="7124086" cy="500238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AI Insights</a:t>
            </a:r>
          </a:p>
        </p:txBody>
      </p:sp>
      <p:pic>
        <p:nvPicPr>
          <p:cNvPr id="4" name="Picture 3" descr="A screenshot of the menu bar in Power BI Desktop, with the Home menu selected, and the Transform data button highlighted. Below that an additional image of Power Query Editor with the Add Column menu selected and the AI Insights group highlighted.">
            <a:extLst>
              <a:ext uri="{FF2B5EF4-FFF2-40B4-BE49-F238E27FC236}">
                <a16:creationId xmlns:a16="http://schemas.microsoft.com/office/drawing/2014/main" id="{36314F53-B2A7-4D99-8804-37D499018D50}"/>
              </a:ext>
            </a:extLst>
          </p:cNvPr>
          <p:cNvPicPr>
            <a:picLocks noChangeAspect="1"/>
          </p:cNvPicPr>
          <p:nvPr/>
        </p:nvPicPr>
        <p:blipFill>
          <a:blip r:embed="rId3"/>
          <a:stretch>
            <a:fillRect/>
          </a:stretch>
        </p:blipFill>
        <p:spPr>
          <a:xfrm>
            <a:off x="1669279" y="2942889"/>
            <a:ext cx="8733363" cy="3319780"/>
          </a:xfrm>
          <a:prstGeom prst="rect">
            <a:avLst/>
          </a:prstGeom>
        </p:spPr>
      </p:pic>
      <p:sp>
        <p:nvSpPr>
          <p:cNvPr id="3" name="Text Placeholder 2">
            <a:extLst>
              <a:ext uri="{FF2B5EF4-FFF2-40B4-BE49-F238E27FC236}">
                <a16:creationId xmlns:a16="http://schemas.microsoft.com/office/drawing/2014/main" id="{9F530FEB-9593-4C63-A856-AE9C2A30E7A9}"/>
              </a:ext>
            </a:extLst>
          </p:cNvPr>
          <p:cNvSpPr>
            <a:spLocks noGrp="1"/>
          </p:cNvSpPr>
          <p:nvPr>
            <p:ph type="body" sz="quarter" idx="10"/>
          </p:nvPr>
        </p:nvSpPr>
        <p:spPr>
          <a:xfrm>
            <a:off x="465138" y="1960860"/>
            <a:ext cx="9572625" cy="307777"/>
          </a:xfrm>
        </p:spPr>
        <p:txBody>
          <a:bodyPr/>
          <a:lstStyle/>
          <a:p>
            <a:pPr marL="0" indent="0">
              <a:buNone/>
            </a:pPr>
            <a:r>
              <a:rPr lang="en-US" sz="2400" dirty="0"/>
              <a:t>Connect to a collection of pre-trained Machine Learning models.</a:t>
            </a:r>
          </a:p>
        </p:txBody>
      </p:sp>
    </p:spTree>
    <p:extLst>
      <p:ext uri="{BB962C8B-B14F-4D97-AF65-F5344CB8AC3E}">
        <p14:creationId xmlns:p14="http://schemas.microsoft.com/office/powerpoint/2010/main" val="11584451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Key Influencer Visual</a:t>
            </a:r>
          </a:p>
        </p:txBody>
      </p:sp>
      <p:grpSp>
        <p:nvGrpSpPr>
          <p:cNvPr id="21" name="Group 20" descr="A screenshot of the Key Influencer visual displayed on a Power BI Desktop report, illustrating how the visual can be used to analyze sales data for a specific state.">
            <a:extLst>
              <a:ext uri="{FF2B5EF4-FFF2-40B4-BE49-F238E27FC236}">
                <a16:creationId xmlns:a16="http://schemas.microsoft.com/office/drawing/2014/main" id="{62AC4DFF-03B2-491E-8400-22AC628D721F}"/>
              </a:ext>
            </a:extLst>
          </p:cNvPr>
          <p:cNvGrpSpPr/>
          <p:nvPr/>
        </p:nvGrpSpPr>
        <p:grpSpPr>
          <a:xfrm>
            <a:off x="1385438" y="1444658"/>
            <a:ext cx="9387328" cy="5035971"/>
            <a:chOff x="1215317" y="1434026"/>
            <a:chExt cx="9387328" cy="5035971"/>
          </a:xfrm>
        </p:grpSpPr>
        <p:pic>
          <p:nvPicPr>
            <p:cNvPr id="4" name="Picture 3" descr="A screenshot of the Key Influencer visual displayed on a Power BI Desktop report, illustrating how the visual can be used to analyze sales data for a specific city.">
              <a:extLst>
                <a:ext uri="{FF2B5EF4-FFF2-40B4-BE49-F238E27FC236}">
                  <a16:creationId xmlns:a16="http://schemas.microsoft.com/office/drawing/2014/main" id="{B4300AF7-8886-4453-B25F-FC4C22DA6CBB}"/>
                </a:ext>
              </a:extLst>
            </p:cNvPr>
            <p:cNvPicPr>
              <a:picLocks noChangeAspect="1"/>
            </p:cNvPicPr>
            <p:nvPr/>
          </p:nvPicPr>
          <p:blipFill>
            <a:blip r:embed="rId3"/>
            <a:stretch>
              <a:fillRect/>
            </a:stretch>
          </p:blipFill>
          <p:spPr>
            <a:xfrm>
              <a:off x="1230144" y="1434026"/>
              <a:ext cx="9372501" cy="5035971"/>
            </a:xfrm>
            <a:prstGeom prst="rect">
              <a:avLst/>
            </a:prstGeom>
          </p:spPr>
        </p:pic>
        <p:grpSp>
          <p:nvGrpSpPr>
            <p:cNvPr id="20" name="Group 19">
              <a:extLst>
                <a:ext uri="{FF2B5EF4-FFF2-40B4-BE49-F238E27FC236}">
                  <a16:creationId xmlns:a16="http://schemas.microsoft.com/office/drawing/2014/main" id="{5795C6C4-EAD5-4971-9008-A17AD2D28D48}"/>
                </a:ext>
                <a:ext uri="{C183D7F6-B498-43B3-948B-1728B52AA6E4}">
                  <adec:decorative xmlns:adec="http://schemas.microsoft.com/office/drawing/2017/decorative" val="1"/>
                </a:ext>
              </a:extLst>
            </p:cNvPr>
            <p:cNvGrpSpPr/>
            <p:nvPr/>
          </p:nvGrpSpPr>
          <p:grpSpPr>
            <a:xfrm>
              <a:off x="1215317" y="2227425"/>
              <a:ext cx="6057272" cy="4031565"/>
              <a:chOff x="1215317" y="2227425"/>
              <a:chExt cx="6057272" cy="4031565"/>
            </a:xfrm>
          </p:grpSpPr>
          <p:sp>
            <p:nvSpPr>
              <p:cNvPr id="7" name="Rectangle 6">
                <a:extLst>
                  <a:ext uri="{FF2B5EF4-FFF2-40B4-BE49-F238E27FC236}">
                    <a16:creationId xmlns:a16="http://schemas.microsoft.com/office/drawing/2014/main" id="{043E0C3C-A661-4570-BDD9-BE4C1FCD5EC7}"/>
                  </a:ext>
                </a:extLst>
              </p:cNvPr>
              <p:cNvSpPr/>
              <p:nvPr/>
            </p:nvSpPr>
            <p:spPr bwMode="auto">
              <a:xfrm>
                <a:off x="6879167" y="6019800"/>
                <a:ext cx="262466" cy="165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70CF4EEE-2B6D-4DF5-9432-04C3D982D78E}"/>
                  </a:ext>
                </a:extLst>
              </p:cNvPr>
              <p:cNvGrpSpPr/>
              <p:nvPr/>
            </p:nvGrpSpPr>
            <p:grpSpPr>
              <a:xfrm>
                <a:off x="1215317" y="2585743"/>
                <a:ext cx="5955764" cy="3673247"/>
                <a:chOff x="1215317" y="2585743"/>
                <a:chExt cx="5955764" cy="3673247"/>
              </a:xfrm>
            </p:grpSpPr>
            <p:sp>
              <p:nvSpPr>
                <p:cNvPr id="5" name="TextBox 4">
                  <a:extLst>
                    <a:ext uri="{FF2B5EF4-FFF2-40B4-BE49-F238E27FC236}">
                      <a16:creationId xmlns:a16="http://schemas.microsoft.com/office/drawing/2014/main" id="{6C817C9E-0FA4-4827-8C40-C864DA850345}"/>
                    </a:ext>
                  </a:extLst>
                </p:cNvPr>
                <p:cNvSpPr txBox="1"/>
                <p:nvPr/>
              </p:nvSpPr>
              <p:spPr>
                <a:xfrm>
                  <a:off x="1215317" y="2585743"/>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b="1" spc="-50" dirty="0">
                      <a:solidFill>
                        <a:schemeClr val="tx1">
                          <a:lumMod val="50000"/>
                          <a:lumOff val="50000"/>
                        </a:schemeClr>
                      </a:solidFill>
                    </a:rPr>
                    <a:t>State</a:t>
                  </a:r>
                </a:p>
              </p:txBody>
            </p:sp>
            <p:sp>
              <p:nvSpPr>
                <p:cNvPr id="8" name="TextBox 7">
                  <a:extLst>
                    <a:ext uri="{FF2B5EF4-FFF2-40B4-BE49-F238E27FC236}">
                      <a16:creationId xmlns:a16="http://schemas.microsoft.com/office/drawing/2014/main" id="{71514DD7-0331-4DC0-A6C0-36E7E490B9EB}"/>
                    </a:ext>
                  </a:extLst>
                </p:cNvPr>
                <p:cNvSpPr txBox="1"/>
                <p:nvPr/>
              </p:nvSpPr>
              <p:spPr>
                <a:xfrm>
                  <a:off x="1215317" y="4484391"/>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9" name="TextBox 8">
                  <a:extLst>
                    <a:ext uri="{FF2B5EF4-FFF2-40B4-BE49-F238E27FC236}">
                      <a16:creationId xmlns:a16="http://schemas.microsoft.com/office/drawing/2014/main" id="{F4561F00-5766-4D4B-B993-4E4153CB38AC}"/>
                    </a:ext>
                  </a:extLst>
                </p:cNvPr>
                <p:cNvSpPr txBox="1"/>
                <p:nvPr/>
              </p:nvSpPr>
              <p:spPr>
                <a:xfrm>
                  <a:off x="1215317" y="354035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0" name="TextBox 9">
                  <a:extLst>
                    <a:ext uri="{FF2B5EF4-FFF2-40B4-BE49-F238E27FC236}">
                      <a16:creationId xmlns:a16="http://schemas.microsoft.com/office/drawing/2014/main" id="{A462FC56-A552-4204-B7E8-9AC89B842B50}"/>
                    </a:ext>
                  </a:extLst>
                </p:cNvPr>
                <p:cNvSpPr txBox="1"/>
                <p:nvPr/>
              </p:nvSpPr>
              <p:spPr>
                <a:xfrm>
                  <a:off x="1215317" y="401025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2" name="TextBox 11">
                  <a:extLst>
                    <a:ext uri="{FF2B5EF4-FFF2-40B4-BE49-F238E27FC236}">
                      <a16:creationId xmlns:a16="http://schemas.microsoft.com/office/drawing/2014/main" id="{2B04EB00-CF96-4DCC-8A06-06D542548459}"/>
                    </a:ext>
                  </a:extLst>
                </p:cNvPr>
                <p:cNvSpPr txBox="1"/>
                <p:nvPr/>
              </p:nvSpPr>
              <p:spPr>
                <a:xfrm>
                  <a:off x="1215317" y="495640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3" name="TextBox 12">
                  <a:extLst>
                    <a:ext uri="{FF2B5EF4-FFF2-40B4-BE49-F238E27FC236}">
                      <a16:creationId xmlns:a16="http://schemas.microsoft.com/office/drawing/2014/main" id="{396B6A1B-E708-4D97-A7ED-1E58004F0809}"/>
                    </a:ext>
                  </a:extLst>
                </p:cNvPr>
                <p:cNvSpPr txBox="1"/>
                <p:nvPr/>
              </p:nvSpPr>
              <p:spPr>
                <a:xfrm>
                  <a:off x="1215317" y="5430541"/>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5" name="TextBox 14">
                  <a:extLst>
                    <a:ext uri="{FF2B5EF4-FFF2-40B4-BE49-F238E27FC236}">
                      <a16:creationId xmlns:a16="http://schemas.microsoft.com/office/drawing/2014/main" id="{0A21EE12-484C-4E6E-BD11-BBEF35F80A79}"/>
                    </a:ext>
                  </a:extLst>
                </p:cNvPr>
                <p:cNvSpPr txBox="1"/>
                <p:nvPr/>
              </p:nvSpPr>
              <p:spPr>
                <a:xfrm>
                  <a:off x="1215317" y="3057759"/>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6" name="TextBox 15">
                  <a:extLst>
                    <a:ext uri="{FF2B5EF4-FFF2-40B4-BE49-F238E27FC236}">
                      <a16:creationId xmlns:a16="http://schemas.microsoft.com/office/drawing/2014/main" id="{2232C609-3322-4A74-81E9-6ECACFF24B0B}"/>
                    </a:ext>
                  </a:extLst>
                </p:cNvPr>
                <p:cNvSpPr txBox="1"/>
                <p:nvPr/>
              </p:nvSpPr>
              <p:spPr>
                <a:xfrm>
                  <a:off x="6587253" y="5866575"/>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600" spc="-50" dirty="0">
                      <a:solidFill>
                        <a:schemeClr val="bg1">
                          <a:lumMod val="50000"/>
                        </a:schemeClr>
                      </a:solidFill>
                    </a:rPr>
                    <a:t>State</a:t>
                  </a:r>
                </a:p>
              </p:txBody>
            </p:sp>
          </p:grpSp>
          <p:sp>
            <p:nvSpPr>
              <p:cNvPr id="19" name="Rectangle 18">
                <a:extLst>
                  <a:ext uri="{FF2B5EF4-FFF2-40B4-BE49-F238E27FC236}">
                    <a16:creationId xmlns:a16="http://schemas.microsoft.com/office/drawing/2014/main" id="{FD5AEAD4-380B-4F5C-BEDC-CD0DBD5EBA95}"/>
                  </a:ext>
                </a:extLst>
              </p:cNvPr>
              <p:cNvSpPr/>
              <p:nvPr/>
            </p:nvSpPr>
            <p:spPr bwMode="auto">
              <a:xfrm>
                <a:off x="6879167" y="2337817"/>
                <a:ext cx="182033" cy="1471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796B697F-565C-489F-A52B-63406BE55E7C}"/>
                  </a:ext>
                </a:extLst>
              </p:cNvPr>
              <p:cNvSpPr txBox="1"/>
              <p:nvPr/>
            </p:nvSpPr>
            <p:spPr>
              <a:xfrm>
                <a:off x="6688761" y="2227425"/>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b="1" spc="-50" dirty="0">
                    <a:solidFill>
                      <a:schemeClr val="bg1">
                        <a:lumMod val="65000"/>
                      </a:schemeClr>
                    </a:solidFill>
                  </a:rPr>
                  <a:t>State</a:t>
                </a:r>
              </a:p>
            </p:txBody>
          </p:sp>
        </p:grpSp>
      </p:grpSp>
    </p:spTree>
    <p:extLst>
      <p:ext uri="{BB962C8B-B14F-4D97-AF65-F5344CB8AC3E}">
        <p14:creationId xmlns:p14="http://schemas.microsoft.com/office/powerpoint/2010/main" val="22215551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Decomposition Tree Visual</a:t>
            </a:r>
          </a:p>
        </p:txBody>
      </p:sp>
      <p:pic>
        <p:nvPicPr>
          <p:cNvPr id="4" name="Picture 3" descr="A screenshot of the Decomposition Tree visual, displaying Sales data aggregated and split down by country and product name.">
            <a:extLst>
              <a:ext uri="{FF2B5EF4-FFF2-40B4-BE49-F238E27FC236}">
                <a16:creationId xmlns:a16="http://schemas.microsoft.com/office/drawing/2014/main" id="{5A619E36-E22F-41F8-B667-227B92A1C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278524"/>
            <a:ext cx="7523543" cy="5083222"/>
          </a:xfrm>
          <a:prstGeom prst="rect">
            <a:avLst/>
          </a:prstGeom>
        </p:spPr>
      </p:pic>
      <p:sp>
        <p:nvSpPr>
          <p:cNvPr id="3" name="Text Placeholder 2">
            <a:extLst>
              <a:ext uri="{FF2B5EF4-FFF2-40B4-BE49-F238E27FC236}">
                <a16:creationId xmlns:a16="http://schemas.microsoft.com/office/drawing/2014/main" id="{664B9B12-198B-420E-A942-9CDC0EC15BE0}"/>
              </a:ext>
            </a:extLst>
          </p:cNvPr>
          <p:cNvSpPr>
            <a:spLocks noGrp="1"/>
          </p:cNvSpPr>
          <p:nvPr>
            <p:ph type="body" sz="quarter" idx="10"/>
          </p:nvPr>
        </p:nvSpPr>
        <p:spPr>
          <a:xfrm>
            <a:off x="465138" y="1960860"/>
            <a:ext cx="3781185" cy="3099655"/>
          </a:xfrm>
        </p:spPr>
        <p:txBody>
          <a:bodyPr/>
          <a:lstStyle/>
          <a:p>
            <a:r>
              <a:rPr lang="en-US" sz="2400" dirty="0"/>
              <a:t>Aggregate data and drill down into your dimension.</a:t>
            </a:r>
          </a:p>
          <a:p>
            <a:r>
              <a:rPr lang="en-US" sz="2400" dirty="0"/>
              <a:t>Improvise exploration and root cause analysis.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687-6866-4496-89CA-888BCFD7924C}"/>
              </a:ext>
            </a:extLst>
          </p:cNvPr>
          <p:cNvSpPr>
            <a:spLocks noGrp="1"/>
          </p:cNvSpPr>
          <p:nvPr>
            <p:ph type="title"/>
          </p:nvPr>
        </p:nvSpPr>
        <p:spPr/>
        <p:txBody>
          <a:bodyPr/>
          <a:lstStyle/>
          <a:p>
            <a:r>
              <a:rPr lang="en-US" dirty="0"/>
              <a:t>Review Questions</a:t>
            </a:r>
            <a:r>
              <a:rPr lang="en-US" dirty="0">
                <a:solidFill>
                  <a:schemeClr val="bg1"/>
                </a:solidFill>
              </a:rPr>
              <a:t> (2)</a:t>
            </a:r>
          </a:p>
        </p:txBody>
      </p:sp>
      <p:sp>
        <p:nvSpPr>
          <p:cNvPr id="3" name="Text Placeholder 2">
            <a:extLst>
              <a:ext uri="{FF2B5EF4-FFF2-40B4-BE49-F238E27FC236}">
                <a16:creationId xmlns:a16="http://schemas.microsoft.com/office/drawing/2014/main" id="{241996F4-2492-4071-ABE0-3E4865F9DB02}"/>
              </a:ext>
            </a:extLst>
          </p:cNvPr>
          <p:cNvSpPr>
            <a:spLocks noGrp="1"/>
          </p:cNvSpPr>
          <p:nvPr>
            <p:ph type="body" sz="quarter" idx="10"/>
          </p:nvPr>
        </p:nvSpPr>
        <p:spPr>
          <a:xfrm>
            <a:off x="465138" y="1473489"/>
            <a:ext cx="9572625" cy="4924425"/>
          </a:xfrm>
        </p:spPr>
        <p:txBody>
          <a:bodyPr/>
          <a:lstStyle/>
          <a:p>
            <a:r>
              <a:rPr lang="en-US" sz="2400" dirty="0"/>
              <a:t>Q01 – What does the AI splits feature do?</a:t>
            </a:r>
          </a:p>
          <a:p>
            <a:pPr>
              <a:spcBef>
                <a:spcPts val="1200"/>
              </a:spcBef>
              <a:buFont typeface="Wingdings" panose="05000000000000000000" pitchFamily="2" charset="2"/>
              <a:buChar char="ü"/>
            </a:pPr>
            <a:r>
              <a:rPr lang="en-US" sz="2400" dirty="0"/>
              <a:t>A01 – AI splits work by considering all the available fields and determining which one to drill into to get the highest/lowest value of a measure that is being analyzed.</a:t>
            </a:r>
          </a:p>
          <a:p>
            <a:pPr marL="0" indent="0">
              <a:buNone/>
            </a:pPr>
            <a:endParaRPr lang="en-US" sz="2400" dirty="0"/>
          </a:p>
          <a:p>
            <a:r>
              <a:rPr lang="en-US" sz="2400" dirty="0"/>
              <a:t>Q02 – Can you access the Q&amp;A feature by using buttons?</a:t>
            </a:r>
          </a:p>
          <a:p>
            <a:pPr>
              <a:spcBef>
                <a:spcPts val="1200"/>
              </a:spcBef>
              <a:buFont typeface="Wingdings" panose="05000000000000000000" pitchFamily="2" charset="2"/>
              <a:buChar char="ü"/>
            </a:pPr>
            <a:r>
              <a:rPr lang="en-US" sz="2400" dirty="0"/>
              <a:t>A02 – Yes, you can access the Q&amp;A feature by selecting the Q&amp;A button type.</a:t>
            </a:r>
          </a:p>
          <a:p>
            <a:pPr marL="0" indent="0">
              <a:buNone/>
            </a:pPr>
            <a:endParaRPr lang="en-US" sz="2400" dirty="0"/>
          </a:p>
          <a:p>
            <a:r>
              <a:rPr lang="en-US" sz="2400" dirty="0"/>
              <a:t>Q03 – What is not a feature of the Q&amp;A feature?</a:t>
            </a:r>
          </a:p>
          <a:p>
            <a:pPr>
              <a:spcBef>
                <a:spcPts val="1200"/>
              </a:spcBef>
              <a:buFont typeface="Wingdings" panose="05000000000000000000" pitchFamily="2" charset="2"/>
              <a:buChar char="ü"/>
            </a:pPr>
            <a:r>
              <a:rPr lang="en-US" sz="2400" dirty="0"/>
              <a:t>A03 – Searching for help topics about Power BI.</a:t>
            </a:r>
          </a:p>
          <a:p>
            <a:pPr marL="0" indent="0">
              <a:buNone/>
            </a:pPr>
            <a:endParaRPr lang="en-US" sz="2400" dirty="0"/>
          </a:p>
          <a:p>
            <a:r>
              <a:rPr lang="en-US" sz="2400" dirty="0"/>
              <a:t>Q04 – What does the decomposition tree not enable you to do?</a:t>
            </a:r>
          </a:p>
          <a:p>
            <a:pPr>
              <a:spcBef>
                <a:spcPts val="1200"/>
              </a:spcBef>
              <a:buFont typeface="Wingdings" panose="05000000000000000000" pitchFamily="2" charset="2"/>
              <a:buChar char="ü"/>
            </a:pPr>
            <a:r>
              <a:rPr lang="en-US" sz="2400" dirty="0"/>
              <a:t>A04 – Conduct what-if analysis with built-in parameters.</a:t>
            </a:r>
            <a:endParaRPr lang="en-US" sz="2800" dirty="0"/>
          </a:p>
        </p:txBody>
      </p:sp>
    </p:spTree>
    <p:extLst>
      <p:ext uri="{BB962C8B-B14F-4D97-AF65-F5344CB8AC3E}">
        <p14:creationId xmlns:p14="http://schemas.microsoft.com/office/powerpoint/2010/main" val="1718857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 </a:t>
            </a:r>
            <a:r>
              <a:rPr lang="en-US" dirty="0">
                <a:solidFill>
                  <a:schemeClr val="bg1"/>
                </a:solidFill>
              </a:rPr>
              <a:t>(2)</a:t>
            </a:r>
          </a:p>
        </p:txBody>
      </p:sp>
      <p:sp>
        <p:nvSpPr>
          <p:cNvPr id="3" name="Text Placeholder 2">
            <a:extLst>
              <a:ext uri="{FF2B5EF4-FFF2-40B4-BE49-F238E27FC236}">
                <a16:creationId xmlns:a16="http://schemas.microsoft.com/office/drawing/2014/main" id="{F214B1D2-00BB-4449-8FBA-1A6A681ED166}"/>
              </a:ext>
            </a:extLst>
          </p:cNvPr>
          <p:cNvSpPr>
            <a:spLocks noGrp="1"/>
          </p:cNvSpPr>
          <p:nvPr>
            <p:ph type="body" sz="quarter" idx="10"/>
          </p:nvPr>
        </p:nvSpPr>
        <p:spPr>
          <a:xfrm>
            <a:off x="465138" y="1960860"/>
            <a:ext cx="9572625" cy="1538883"/>
          </a:xfrm>
        </p:spPr>
        <p:txBody>
          <a:bodyPr/>
          <a:lstStyle/>
          <a:p>
            <a:r>
              <a:rPr lang="en-US" sz="2400" dirty="0"/>
              <a:t>Use the AI aspects of advanced analytics in Power BI to dig deeper into data.</a:t>
            </a:r>
          </a:p>
          <a:p>
            <a:r>
              <a:rPr lang="en-US" sz="2400" dirty="0"/>
              <a:t>Use AI to answer more business questions.</a:t>
            </a:r>
          </a:p>
          <a:p>
            <a:r>
              <a:rPr lang="en-US" sz="2400" dirty="0"/>
              <a:t>Use AI visuals to understand factors affecting a metric or view data across multiple dimensions for root cause analysis.</a:t>
            </a:r>
          </a:p>
        </p:txBody>
      </p:sp>
    </p:spTree>
    <p:extLst>
      <p:ext uri="{BB962C8B-B14F-4D97-AF65-F5344CB8AC3E}">
        <p14:creationId xmlns:p14="http://schemas.microsoft.com/office/powerpoint/2010/main" val="24938165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55AE4-68A9-41BE-AA43-86D731DC3C56}"/>
              </a:ext>
            </a:extLst>
          </p:cNvPr>
          <p:cNvSpPr>
            <a:spLocks noGrp="1"/>
          </p:cNvSpPr>
          <p:nvPr>
            <p:ph type="title"/>
          </p:nvPr>
        </p:nvSpPr>
        <p:spPr/>
        <p:txBody>
          <a:bodyPr/>
          <a:lstStyle/>
          <a:p>
            <a:r>
              <a:rPr lang="en-US" dirty="0"/>
              <a:t>Lab: Perform Data Analysis in Power BI Desktop</a:t>
            </a:r>
          </a:p>
        </p:txBody>
      </p:sp>
      <p:sp>
        <p:nvSpPr>
          <p:cNvPr id="5" name="Text Placeholder 4">
            <a:extLst>
              <a:ext uri="{FF2B5EF4-FFF2-40B4-BE49-F238E27FC236}">
                <a16:creationId xmlns:a16="http://schemas.microsoft.com/office/drawing/2014/main" id="{C6DE7B2F-3047-4A06-A290-0CE16FA496AD}"/>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61538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384995"/>
          </a:xfrm>
        </p:spPr>
        <p:txBody>
          <a:bodyPr vert="horz" wrap="square" lIns="0" tIns="0" rIns="0" bIns="0" rtlCol="0" anchor="t">
            <a:spAutoFit/>
          </a:bodyPr>
          <a:lstStyle/>
          <a:p>
            <a:pPr>
              <a:lnSpc>
                <a:spcPct val="100000"/>
              </a:lnSpc>
            </a:pPr>
            <a:r>
              <a:rPr lang="en-US" dirty="0"/>
              <a:t>DA-100 Perform analytics in Power BI</a:t>
            </a:r>
          </a:p>
          <a:p>
            <a:pPr marL="0" indent="0">
              <a:lnSpc>
                <a:spcPct val="100000"/>
              </a:lnSpc>
              <a:buNone/>
            </a:pPr>
            <a:r>
              <a:rPr lang="en-US" dirty="0">
                <a:hlinkClick r:id="rId3"/>
              </a:rPr>
              <a:t>https://docs.microsoft.com/en-us/learn/paths/perform-analytics-power-bi/</a:t>
            </a:r>
            <a:endParaRPr lang="en-US" dirty="0"/>
          </a:p>
          <a:p>
            <a:pPr>
              <a:lnSpc>
                <a:spcPct val="100000"/>
              </a:lnSpc>
            </a:pPr>
            <a:r>
              <a:rPr lang="en-US" dirty="0"/>
              <a:t>Work with AI visuals</a:t>
            </a:r>
          </a:p>
          <a:p>
            <a:pPr marL="0" indent="0">
              <a:lnSpc>
                <a:spcPct val="100000"/>
              </a:lnSpc>
              <a:buNone/>
            </a:pPr>
            <a:r>
              <a:rPr lang="en-US" dirty="0">
                <a:hlinkClick r:id="rId4"/>
              </a:rPr>
              <a:t>https://docs.microsoft.com/en-us/learn/modules/ai-visuals-power-bi/</a:t>
            </a:r>
            <a:endParaRPr lang="en-US" sz="1000" dirty="0"/>
          </a:p>
          <a:p>
            <a:pPr marL="0" indent="0">
              <a:lnSpc>
                <a:spcPct val="100000"/>
              </a:lnSpc>
              <a:buNone/>
            </a:pPr>
            <a:endParaRPr lang="en-US" sz="100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3094" y="4213919"/>
            <a:ext cx="3352937" cy="2564011"/>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1BA6F-9DB9-4EAD-97CA-6EB3B8D88A8D}"/>
              </a:ext>
            </a:extLst>
          </p:cNvPr>
          <p:cNvSpPr>
            <a:spLocks noGrp="1"/>
          </p:cNvSpPr>
          <p:nvPr>
            <p:ph type="title"/>
          </p:nvPr>
        </p:nvSpPr>
        <p:spPr/>
        <p:txBody>
          <a:bodyPr/>
          <a:lstStyle/>
          <a:p>
            <a:r>
              <a:rPr lang="en-US" dirty="0"/>
              <a:t>Azure Technical Trainer Role Based Training</a:t>
            </a:r>
            <a:br>
              <a:rPr lang="en-US" dirty="0"/>
            </a:br>
            <a:endParaRPr lang="en-US" dirty="0"/>
          </a:p>
        </p:txBody>
      </p:sp>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Advanced Analytics</a:t>
            </a:r>
          </a:p>
        </p:txBody>
      </p:sp>
      <p:sp>
        <p:nvSpPr>
          <p:cNvPr id="3" name="Text Placeholder 2">
            <a:extLst>
              <a:ext uri="{FF2B5EF4-FFF2-40B4-BE49-F238E27FC236}">
                <a16:creationId xmlns:a16="http://schemas.microsoft.com/office/drawing/2014/main" id="{1A9943CF-301F-4E21-A8B7-E42E038334C0}"/>
              </a:ext>
            </a:extLst>
          </p:cNvPr>
          <p:cNvSpPr>
            <a:spLocks noGrp="1"/>
          </p:cNvSpPr>
          <p:nvPr>
            <p:ph type="body" sz="quarter" idx="10"/>
          </p:nvPr>
        </p:nvSpPr>
        <p:spPr>
          <a:xfrm>
            <a:off x="465139" y="1960860"/>
            <a:ext cx="7650162" cy="2769989"/>
          </a:xfrm>
        </p:spPr>
        <p:txBody>
          <a:bodyPr/>
          <a:lstStyle/>
          <a:p>
            <a:pPr>
              <a:spcAft>
                <a:spcPts val="600"/>
              </a:spcAft>
            </a:pPr>
            <a:r>
              <a:rPr lang="en-US" sz="2400" dirty="0"/>
              <a:t>Advanced analytics enables organizations to make better business decisions and create actional and meaningful insights.</a:t>
            </a:r>
          </a:p>
          <a:p>
            <a:pPr>
              <a:spcAft>
                <a:spcPts val="600"/>
              </a:spcAft>
            </a:pPr>
            <a:endParaRPr lang="en-US" sz="2400" dirty="0"/>
          </a:p>
          <a:p>
            <a:pPr>
              <a:spcAft>
                <a:spcPts val="600"/>
              </a:spcAft>
            </a:pPr>
            <a:r>
              <a:rPr lang="en-US" sz="2400" dirty="0"/>
              <a:t>The emerging power of advanced analytics.</a:t>
            </a:r>
          </a:p>
          <a:p>
            <a:pPr>
              <a:spcAft>
                <a:spcPts val="600"/>
              </a:spcAft>
            </a:pPr>
            <a:endParaRPr lang="en-US" sz="2400" dirty="0"/>
          </a:p>
          <a:p>
            <a:pPr>
              <a:spcAft>
                <a:spcPts val="600"/>
              </a:spcAft>
            </a:pPr>
            <a:r>
              <a:rPr lang="en-US" sz="2400" dirty="0"/>
              <a:t>Bring value to an organization through Power BI’s advanced analytics capabilities.</a:t>
            </a:r>
          </a:p>
        </p:txBody>
      </p:sp>
      <p:pic>
        <p:nvPicPr>
          <p:cNvPr id="6" name="Picture 5">
            <a:extLst>
              <a:ext uri="{FF2B5EF4-FFF2-40B4-BE49-F238E27FC236}">
                <a16:creationId xmlns:a16="http://schemas.microsoft.com/office/drawing/2014/main" id="{AFE2B4A3-01CF-4711-8B59-7D306FC3BC0A}"/>
              </a:ext>
            </a:extLst>
          </p:cNvPr>
          <p:cNvPicPr>
            <a:picLocks noChangeAspect="1"/>
          </p:cNvPicPr>
          <p:nvPr/>
        </p:nvPicPr>
        <p:blipFill>
          <a:blip r:embed="rId3"/>
          <a:stretch>
            <a:fillRect/>
          </a:stretch>
        </p:blipFill>
        <p:spPr>
          <a:xfrm>
            <a:off x="8288147" y="1902122"/>
            <a:ext cx="3683189" cy="3225966"/>
          </a:xfrm>
          <a:prstGeom prst="rect">
            <a:avLst/>
          </a:prstGeom>
        </p:spPr>
      </p:pic>
    </p:spTree>
    <p:extLst>
      <p:ext uri="{BB962C8B-B14F-4D97-AF65-F5344CB8AC3E}">
        <p14:creationId xmlns:p14="http://schemas.microsoft.com/office/powerpoint/2010/main" val="2698033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Statistical Summary</a:t>
            </a:r>
          </a:p>
        </p:txBody>
      </p:sp>
      <p:pic>
        <p:nvPicPr>
          <p:cNvPr id="6" name="Picture 5" descr="A screenshot of a visual in Power BI Desktop and the Visualizations pane, with the Values field expanded showing a number of different DAX functions to get quick statistics on your data.">
            <a:extLst>
              <a:ext uri="{FF2B5EF4-FFF2-40B4-BE49-F238E27FC236}">
                <a16:creationId xmlns:a16="http://schemas.microsoft.com/office/drawing/2014/main" id="{D9F3C74A-51DB-4DCA-AE61-5A43B3C3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6" y="1197671"/>
            <a:ext cx="8647619" cy="5038095"/>
          </a:xfrm>
          <a:prstGeom prst="rect">
            <a:avLst/>
          </a:prstGeom>
        </p:spPr>
      </p:pic>
      <p:sp>
        <p:nvSpPr>
          <p:cNvPr id="3" name="Text Placeholder 2">
            <a:extLst>
              <a:ext uri="{FF2B5EF4-FFF2-40B4-BE49-F238E27FC236}">
                <a16:creationId xmlns:a16="http://schemas.microsoft.com/office/drawing/2014/main" id="{872DDE3E-5E29-418B-9792-9025AFB54181}"/>
              </a:ext>
            </a:extLst>
          </p:cNvPr>
          <p:cNvSpPr>
            <a:spLocks noGrp="1"/>
          </p:cNvSpPr>
          <p:nvPr>
            <p:ph type="body" sz="quarter" idx="10"/>
          </p:nvPr>
        </p:nvSpPr>
        <p:spPr>
          <a:xfrm>
            <a:off x="465139" y="1960860"/>
            <a:ext cx="6937744" cy="1220751"/>
          </a:xfrm>
        </p:spPr>
        <p:txBody>
          <a:bodyPr/>
          <a:lstStyle/>
          <a:p>
            <a:r>
              <a:rPr lang="en-US" sz="2400" dirty="0"/>
              <a:t>Information that provides quick and simple description of your data.</a:t>
            </a:r>
          </a:p>
          <a:p>
            <a:r>
              <a:rPr lang="en-US" sz="2400" dirty="0"/>
              <a:t>See clusters, patterns, and behavioral data.</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Outliers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7" name="Picture 6" descr="A screenshot of the Scatter chart visual, allow you to quickly spot any outliers in the data.">
            <a:extLst>
              <a:ext uri="{FF2B5EF4-FFF2-40B4-BE49-F238E27FC236}">
                <a16:creationId xmlns:a16="http://schemas.microsoft.com/office/drawing/2014/main" id="{273BC290-705D-496B-9DB1-DA1C162D4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575" y="1528706"/>
            <a:ext cx="9553324" cy="4939822"/>
          </a:xfrm>
          <a:prstGeom prst="rect">
            <a:avLst/>
          </a:prstGeom>
        </p:spPr>
      </p:pic>
      <p:sp>
        <p:nvSpPr>
          <p:cNvPr id="2" name="Speech Bubble: Rectangle 1">
            <a:extLst>
              <a:ext uri="{FF2B5EF4-FFF2-40B4-BE49-F238E27FC236}">
                <a16:creationId xmlns:a16="http://schemas.microsoft.com/office/drawing/2014/main" id="{508E9DA3-066B-454B-9032-B2B309D908E0}"/>
              </a:ext>
            </a:extLst>
          </p:cNvPr>
          <p:cNvSpPr/>
          <p:nvPr/>
        </p:nvSpPr>
        <p:spPr bwMode="auto">
          <a:xfrm>
            <a:off x="6218237" y="318041"/>
            <a:ext cx="3076234" cy="411163"/>
          </a:xfrm>
          <a:prstGeom prst="wedgeRectCallout">
            <a:avLst>
              <a:gd name="adj1" fmla="val -46408"/>
              <a:gd name="adj2" fmla="val 123626"/>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The scatter chart displays outliers.</a:t>
            </a:r>
          </a:p>
        </p:txBody>
      </p:sp>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Conduct Time-series Analysis</a:t>
            </a:r>
          </a:p>
        </p:txBody>
      </p:sp>
      <p:pic>
        <p:nvPicPr>
          <p:cNvPr id="3" name="Picture 2" descr="An animated screenshot showing a scatter chart and line chart for time-series analysis to identify trends and patterns over time.">
            <a:extLst>
              <a:ext uri="{FF2B5EF4-FFF2-40B4-BE49-F238E27FC236}">
                <a16:creationId xmlns:a16="http://schemas.microsoft.com/office/drawing/2014/main" id="{FDDE61DD-0BD0-4EB9-B944-A4D9E801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2818446"/>
            <a:ext cx="9906000" cy="3543300"/>
          </a:xfrm>
          <a:prstGeom prst="rect">
            <a:avLst/>
          </a:prstGeom>
        </p:spPr>
      </p:pic>
      <p:sp>
        <p:nvSpPr>
          <p:cNvPr id="4" name="Text Placeholder 3">
            <a:extLst>
              <a:ext uri="{FF2B5EF4-FFF2-40B4-BE49-F238E27FC236}">
                <a16:creationId xmlns:a16="http://schemas.microsoft.com/office/drawing/2014/main" id="{3EFC77F2-D7C3-41A6-A01E-4567C1E77808}"/>
              </a:ext>
            </a:extLst>
          </p:cNvPr>
          <p:cNvSpPr>
            <a:spLocks noGrp="1"/>
          </p:cNvSpPr>
          <p:nvPr>
            <p:ph type="body" sz="quarter" idx="10"/>
          </p:nvPr>
        </p:nvSpPr>
        <p:spPr>
          <a:xfrm>
            <a:off x="465138" y="1960860"/>
            <a:ext cx="9572625" cy="615553"/>
          </a:xfrm>
        </p:spPr>
        <p:txBody>
          <a:bodyPr/>
          <a:lstStyle/>
          <a:p>
            <a:r>
              <a:rPr lang="en-US" sz="2400" dirty="0"/>
              <a:t>Analyze a series of data over time.</a:t>
            </a:r>
          </a:p>
          <a:p>
            <a:r>
              <a:rPr lang="en-US" sz="2400" dirty="0"/>
              <a:t>Identify meaningful trends and make predictions.</a:t>
            </a:r>
          </a:p>
        </p:txBody>
      </p:sp>
      <p:sp>
        <p:nvSpPr>
          <p:cNvPr id="7" name="Speech Bubble: Rectangle 6">
            <a:extLst>
              <a:ext uri="{FF2B5EF4-FFF2-40B4-BE49-F238E27FC236}">
                <a16:creationId xmlns:a16="http://schemas.microsoft.com/office/drawing/2014/main" id="{5B8F36BC-AABB-460E-8918-77E2C25C5E07}"/>
              </a:ext>
            </a:extLst>
          </p:cNvPr>
          <p:cNvSpPr/>
          <p:nvPr/>
        </p:nvSpPr>
        <p:spPr bwMode="auto">
          <a:xfrm>
            <a:off x="5552322" y="402958"/>
            <a:ext cx="4651375" cy="411162"/>
          </a:xfrm>
          <a:prstGeom prst="wedgeRectCallout">
            <a:avLst>
              <a:gd name="adj1" fmla="val 640"/>
              <a:gd name="adj2" fmla="val 44496"/>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Time series charts can be imported from AppSource.</a:t>
            </a:r>
          </a:p>
          <a:p>
            <a:pPr algn="just" defTabSz="932472" fontAlgn="base">
              <a:lnSpc>
                <a:spcPct val="90000"/>
              </a:lnSpc>
              <a:spcBef>
                <a:spcPct val="0"/>
              </a:spcBef>
              <a:spcAft>
                <a:spcPct val="0"/>
              </a:spcAft>
            </a:pPr>
            <a:endParaRPr lang="en-IN" sz="1400" dirty="0" err="1">
              <a:solidFill>
                <a:schemeClr val="tx1"/>
              </a:soli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5B6C2655-0D95-4523-BD5C-24818E179FD1}"/>
              </a:ext>
            </a:extLst>
          </p:cNvPr>
          <p:cNvSpPr/>
          <p:nvPr/>
        </p:nvSpPr>
        <p:spPr bwMode="auto">
          <a:xfrm>
            <a:off x="5552322" y="821749"/>
            <a:ext cx="6419015" cy="896590"/>
          </a:xfrm>
          <a:prstGeom prst="wedgeRectCallout">
            <a:avLst>
              <a:gd name="adj1" fmla="val -51006"/>
              <a:gd name="adj2" fmla="val 82519"/>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Further, if your organization does not allow downloading from Appstore, you can instead use the Play Axis that is available for Scatter chart visualizations within Power BI Desktop, as it has similar functionality.</a:t>
            </a: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the Analyze Feature</a:t>
            </a:r>
          </a:p>
        </p:txBody>
      </p:sp>
      <p:sp>
        <p:nvSpPr>
          <p:cNvPr id="3" name="Text Placeholder 2">
            <a:extLst>
              <a:ext uri="{FF2B5EF4-FFF2-40B4-BE49-F238E27FC236}">
                <a16:creationId xmlns:a16="http://schemas.microsoft.com/office/drawing/2014/main" id="{F1E9FB93-0287-429D-A1C6-1393EC2D5B58}"/>
              </a:ext>
            </a:extLst>
          </p:cNvPr>
          <p:cNvSpPr>
            <a:spLocks noGrp="1"/>
          </p:cNvSpPr>
          <p:nvPr>
            <p:ph type="body" sz="quarter" idx="10"/>
          </p:nvPr>
        </p:nvSpPr>
        <p:spPr>
          <a:xfrm>
            <a:off x="465138" y="4487950"/>
            <a:ext cx="6211167" cy="722338"/>
          </a:xfrm>
        </p:spPr>
        <p:txBody>
          <a:bodyPr/>
          <a:lstStyle/>
          <a:p>
            <a:pPr marL="0" indent="0">
              <a:buNone/>
            </a:pPr>
            <a:r>
              <a:rPr lang="en-US" sz="2400" dirty="0"/>
              <a:t>Get fast, automated, and insightful analysis on your data.</a:t>
            </a:r>
          </a:p>
        </p:txBody>
      </p:sp>
      <p:pic>
        <p:nvPicPr>
          <p:cNvPr id="9" name="Picture 8" descr="A screenshot of a Power BI visual, with a context menu displayed from right-mouse clicking on the visual, and select the Analyze menu option to find where a distribution is different.">
            <a:extLst>
              <a:ext uri="{FF2B5EF4-FFF2-40B4-BE49-F238E27FC236}">
                <a16:creationId xmlns:a16="http://schemas.microsoft.com/office/drawing/2014/main" id="{500B0608-6F57-46BE-BA8C-4862C5527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42" y="1360036"/>
            <a:ext cx="6211167" cy="2933333"/>
          </a:xfrm>
          <a:prstGeom prst="rect">
            <a:avLst/>
          </a:prstGeom>
        </p:spPr>
      </p:pic>
      <p:pic>
        <p:nvPicPr>
          <p:cNvPr id="11" name="Picture 10" descr="A screenshot showing the results of the analysis. ">
            <a:extLst>
              <a:ext uri="{FF2B5EF4-FFF2-40B4-BE49-F238E27FC236}">
                <a16:creationId xmlns:a16="http://schemas.microsoft.com/office/drawing/2014/main" id="{97D39D61-523B-4F97-BC82-77DA9E86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715" y="1026781"/>
            <a:ext cx="5353797" cy="5925377"/>
          </a:xfrm>
          <a:prstGeom prst="rect">
            <a:avLst/>
          </a:prstGeom>
        </p:spPr>
      </p:pic>
      <p:sp>
        <p:nvSpPr>
          <p:cNvPr id="12" name="Arrow: Curved Right 11">
            <a:extLst>
              <a:ext uri="{FF2B5EF4-FFF2-40B4-BE49-F238E27FC236}">
                <a16:creationId xmlns:a16="http://schemas.microsoft.com/office/drawing/2014/main" id="{D2F8B7EF-4140-46C7-AD2B-FD056A89D917}"/>
              </a:ext>
              <a:ext uri="{C183D7F6-B498-43B3-948B-1728B52AA6E4}">
                <adec:decorative xmlns:adec="http://schemas.microsoft.com/office/drawing/2017/decorative" val="1"/>
              </a:ext>
            </a:extLst>
          </p:cNvPr>
          <p:cNvSpPr/>
          <p:nvPr/>
        </p:nvSpPr>
        <p:spPr bwMode="auto">
          <a:xfrm rot="17496684" flipH="1">
            <a:off x="7847397" y="1306049"/>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54869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Analytics Custom Visuals</a:t>
            </a:r>
          </a:p>
        </p:txBody>
      </p:sp>
      <p:pic>
        <p:nvPicPr>
          <p:cNvPr id="3" name="Picture 2" descr="A screenshot showing the Power BI Visuals App source page from which you can download custom visuals.">
            <a:extLst>
              <a:ext uri="{FF2B5EF4-FFF2-40B4-BE49-F238E27FC236}">
                <a16:creationId xmlns:a16="http://schemas.microsoft.com/office/drawing/2014/main" id="{98AF2E69-9834-492A-ADC9-D46812F59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52163"/>
            <a:ext cx="6911022" cy="3084394"/>
          </a:xfrm>
          <a:prstGeom prst="rect">
            <a:avLst/>
          </a:prstGeom>
        </p:spPr>
      </p:pic>
      <p:sp>
        <p:nvSpPr>
          <p:cNvPr id="4" name="Text Placeholder 3">
            <a:extLst>
              <a:ext uri="{FF2B5EF4-FFF2-40B4-BE49-F238E27FC236}">
                <a16:creationId xmlns:a16="http://schemas.microsoft.com/office/drawing/2014/main" id="{6DA86E2F-D24B-4EF4-9E9B-520324F5AE71}"/>
              </a:ext>
            </a:extLst>
          </p:cNvPr>
          <p:cNvSpPr>
            <a:spLocks noGrp="1"/>
          </p:cNvSpPr>
          <p:nvPr>
            <p:ph type="body" sz="quarter" idx="10"/>
          </p:nvPr>
        </p:nvSpPr>
        <p:spPr>
          <a:xfrm>
            <a:off x="465138" y="4760806"/>
            <a:ext cx="6336495" cy="781556"/>
          </a:xfrm>
        </p:spPr>
        <p:txBody>
          <a:bodyPr/>
          <a:lstStyle/>
          <a:p>
            <a:pPr marL="0" indent="0">
              <a:buNone/>
            </a:pPr>
            <a:r>
              <a:rPr lang="en-US" sz="2400" dirty="0"/>
              <a:t>Add a layer of data insights to your reports for further analysis.</a:t>
            </a:r>
          </a:p>
        </p:txBody>
      </p:sp>
      <p:sp>
        <p:nvSpPr>
          <p:cNvPr id="8" name="Arrow: Curved Right 7" descr="Image of an arrow pointing to the variance chart visual.">
            <a:extLst>
              <a:ext uri="{FF2B5EF4-FFF2-40B4-BE49-F238E27FC236}">
                <a16:creationId xmlns:a16="http://schemas.microsoft.com/office/drawing/2014/main" id="{0A79FDA8-572D-4208-B2E2-3276DCC5DE69}"/>
              </a:ext>
            </a:extLst>
          </p:cNvPr>
          <p:cNvSpPr/>
          <p:nvPr/>
        </p:nvSpPr>
        <p:spPr bwMode="auto">
          <a:xfrm rot="17496684" flipH="1">
            <a:off x="8781210" y="1578905"/>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showing the Visualizations pane with a custom visual selected, and the custom visual displayed on the report canvas.">
            <a:extLst>
              <a:ext uri="{FF2B5EF4-FFF2-40B4-BE49-F238E27FC236}">
                <a16:creationId xmlns:a16="http://schemas.microsoft.com/office/drawing/2014/main" id="{F8C73A68-E942-4440-A654-D8CC6AF62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509" y="4536557"/>
            <a:ext cx="5153744" cy="2343477"/>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Quick Insights</a:t>
            </a:r>
          </a:p>
        </p:txBody>
      </p:sp>
      <p:sp>
        <p:nvSpPr>
          <p:cNvPr id="3" name="Text Placeholder 2">
            <a:extLst>
              <a:ext uri="{FF2B5EF4-FFF2-40B4-BE49-F238E27FC236}">
                <a16:creationId xmlns:a16="http://schemas.microsoft.com/office/drawing/2014/main" id="{312875A6-CAA1-498B-8E53-D9299C8C0D6D}"/>
              </a:ext>
            </a:extLst>
          </p:cNvPr>
          <p:cNvSpPr>
            <a:spLocks noGrp="1"/>
          </p:cNvSpPr>
          <p:nvPr>
            <p:ph type="body" sz="quarter" idx="10"/>
          </p:nvPr>
        </p:nvSpPr>
        <p:spPr>
          <a:xfrm>
            <a:off x="465138" y="1960860"/>
            <a:ext cx="3668451" cy="2535984"/>
          </a:xfrm>
        </p:spPr>
        <p:txBody>
          <a:bodyPr/>
          <a:lstStyle/>
          <a:p>
            <a:r>
              <a:rPr lang="en-US" sz="2400" dirty="0"/>
              <a:t>Uses Machine Learning algorithms to produce quick insights.</a:t>
            </a:r>
          </a:p>
          <a:p>
            <a:r>
              <a:rPr lang="en-US" sz="2400" dirty="0"/>
              <a:t>Uncover insights missed during report construction.</a:t>
            </a:r>
          </a:p>
          <a:p>
            <a:r>
              <a:rPr lang="en-US" sz="2400" dirty="0"/>
              <a:t>Generate stimulating visual interactions.</a:t>
            </a:r>
          </a:p>
        </p:txBody>
      </p:sp>
      <p:pic>
        <p:nvPicPr>
          <p:cNvPr id="7" name="Picture 6" descr="A screenshot of a Power BI bar chart with the Quick Insights page open.">
            <a:extLst>
              <a:ext uri="{FF2B5EF4-FFF2-40B4-BE49-F238E27FC236}">
                <a16:creationId xmlns:a16="http://schemas.microsoft.com/office/drawing/2014/main" id="{E53E5057-E314-43F8-B726-AF81B131F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835" y="1391942"/>
            <a:ext cx="7221181" cy="5232397"/>
          </a:xfrm>
          <a:prstGeom prst="rect">
            <a:avLst/>
          </a:prstGeom>
        </p:spPr>
      </p:pic>
    </p:spTree>
    <p:extLst>
      <p:ext uri="{BB962C8B-B14F-4D97-AF65-F5344CB8AC3E}">
        <p14:creationId xmlns:p14="http://schemas.microsoft.com/office/powerpoint/2010/main" val="28726685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1C40BB-DC0B-4797-9067-0C507C5F20B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0E67AEB-B803-416C-8EA9-04774972797E}">
  <ds:schemaRefs>
    <ds:schemaRef ds:uri="http://schemas.microsoft.com/sharepoint/v3/contenttype/forms"/>
  </ds:schemaRefs>
</ds:datastoreItem>
</file>

<file path=customXml/itemProps3.xml><?xml version="1.0" encoding="utf-8"?>
<ds:datastoreItem xmlns:ds="http://schemas.openxmlformats.org/officeDocument/2006/customXml" ds:itemID="{A8E76D11-6497-4452-96E9-D40D75DE1D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4463</Words>
  <Application>Microsoft Office PowerPoint</Application>
  <PresentationFormat>Custom</PresentationFormat>
  <Paragraphs>297</Paragraphs>
  <Slides>25</Slides>
  <Notes>21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8" baseType="lpstr">
      <vt:lpstr>-apple-system</vt:lpstr>
      <vt:lpstr>Arial</vt:lpstr>
      <vt:lpstr>Consolas</vt:lpstr>
      <vt:lpstr>Core Sans A 25 ExtraLight</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Introduction to Advanced Analytics</vt:lpstr>
      <vt:lpstr>Explore Statistical Summary</vt:lpstr>
      <vt:lpstr>Identify Outliers</vt:lpstr>
      <vt:lpstr>Conduct Time-series Analysis</vt:lpstr>
      <vt:lpstr>Using the Analyze Feature</vt:lpstr>
      <vt:lpstr>Advanced Analytics Custom Visuals</vt:lpstr>
      <vt:lpstr>Quick Insights</vt:lpstr>
      <vt:lpstr>Grouping and Binning</vt:lpstr>
      <vt:lpstr>Clustering Techniques</vt:lpstr>
      <vt:lpstr>Review Questions (1)</vt:lpstr>
      <vt:lpstr>Lesson Review (1)</vt:lpstr>
      <vt:lpstr>Lesson 2: Data Insights through AI Visuals</vt:lpstr>
      <vt:lpstr>Introduction to AI Visuals</vt:lpstr>
      <vt:lpstr>The Q&amp;A Feature</vt:lpstr>
      <vt:lpstr>AI Insights</vt:lpstr>
      <vt:lpstr>Key Influencer Visual</vt:lpstr>
      <vt:lpstr>Decomposition Tree Visual</vt:lpstr>
      <vt:lpstr>Review Questions (2)</vt:lpstr>
      <vt:lpstr>Lesson Review (2)</vt:lpstr>
      <vt:lpstr>Lab: Perform Data Analysis in Power BI Desktop</vt:lpstr>
      <vt:lpstr>Module Overview</vt:lpstr>
      <vt:lpstr>References</vt:lpstr>
      <vt:lpstr>Azure Technical Trainer Role Based 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2021-03-24T21:49:47Z</dcterms:created>
  <dcterms:modified xsi:type="dcterms:W3CDTF">2022-04-19T08:34:05Z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